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9" r:id="rId2"/>
    <p:sldId id="257" r:id="rId3"/>
    <p:sldId id="258" r:id="rId4"/>
    <p:sldId id="307" r:id="rId5"/>
    <p:sldId id="308" r:id="rId6"/>
    <p:sldId id="309" r:id="rId7"/>
    <p:sldId id="335" r:id="rId8"/>
    <p:sldId id="313" r:id="rId9"/>
    <p:sldId id="319" r:id="rId10"/>
    <p:sldId id="322" r:id="rId11"/>
    <p:sldId id="328" r:id="rId12"/>
    <p:sldId id="324" r:id="rId13"/>
    <p:sldId id="327" r:id="rId14"/>
    <p:sldId id="339" r:id="rId15"/>
    <p:sldId id="323" r:id="rId16"/>
    <p:sldId id="330" r:id="rId17"/>
    <p:sldId id="333" r:id="rId18"/>
    <p:sldId id="334" r:id="rId19"/>
    <p:sldId id="341" r:id="rId20"/>
    <p:sldId id="316" r:id="rId21"/>
    <p:sldId id="342" r:id="rId22"/>
  </p:sldIdLst>
  <p:sldSz cx="9144000" cy="514508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孙 丝" initials="孙" lastIdx="1" clrIdx="0">
    <p:extLst/>
  </p:cmAuthor>
  <p:cmAuthor id="2" name="孙 丝" initials="孙 [2]" lastIdx="1" clrIdx="1">
    <p:extLst/>
  </p:cmAuthor>
  <p:cmAuthor id="3" name="孙 丝" initials="孙 [3]" lastIdx="1" clrIdx="2">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61" autoAdjust="0"/>
    <p:restoredTop sz="82192" autoAdjust="0"/>
  </p:normalViewPr>
  <p:slideViewPr>
    <p:cSldViewPr snapToGrid="0">
      <p:cViewPr varScale="1">
        <p:scale>
          <a:sx n="104" d="100"/>
          <a:sy n="104" d="100"/>
        </p:scale>
        <p:origin x="126" y="354"/>
      </p:cViewPr>
      <p:guideLst/>
    </p:cSldViewPr>
  </p:slideViewPr>
  <p:notesTextViewPr>
    <p:cViewPr>
      <p:scale>
        <a:sx n="125" d="100"/>
        <a:sy n="125" d="100"/>
      </p:scale>
      <p:origin x="0" y="0"/>
    </p:cViewPr>
  </p:notesTextViewPr>
  <p:sorterViewPr>
    <p:cViewPr>
      <p:scale>
        <a:sx n="54" d="100"/>
        <a:sy n="54" d="100"/>
      </p:scale>
      <p:origin x="0" y="0"/>
    </p:cViewPr>
  </p:sorter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81DDED-DEA9-4EF2-9CF6-5E9331F1F431}" type="datetimeFigureOut">
              <a:rPr lang="zh-CN" altLang="en-US" smtClean="0"/>
              <a:t>2018/9/5</a:t>
            </a:fld>
            <a:endParaRPr lang="zh-CN" altLang="en-US"/>
          </a:p>
        </p:txBody>
      </p:sp>
      <p:sp>
        <p:nvSpPr>
          <p:cNvPr id="4" name="幻灯片图像占位符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93E378C-B1BD-42A4-A90D-B21CF5F9DEE8}" type="slidenum">
              <a:rPr lang="zh-CN" altLang="en-US" smtClean="0"/>
              <a:t>‹#›</a:t>
            </a:fld>
            <a:endParaRPr lang="zh-CN" altLang="en-US"/>
          </a:p>
        </p:txBody>
      </p:sp>
    </p:spTree>
    <p:extLst>
      <p:ext uri="{BB962C8B-B14F-4D97-AF65-F5344CB8AC3E}">
        <p14:creationId xmlns:p14="http://schemas.microsoft.com/office/powerpoint/2010/main" val="2299222877"/>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B93E378C-B1BD-42A4-A90D-B21CF5F9DEE8}" type="slidenum">
              <a:rPr lang="zh-CN" altLang="en-US" smtClean="0"/>
              <a:t>1</a:t>
            </a:fld>
            <a:endParaRPr lang="zh-CN" altLang="en-US"/>
          </a:p>
        </p:txBody>
      </p:sp>
    </p:spTree>
    <p:extLst>
      <p:ext uri="{BB962C8B-B14F-4D97-AF65-F5344CB8AC3E}">
        <p14:creationId xmlns:p14="http://schemas.microsoft.com/office/powerpoint/2010/main" val="234972171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900" kern="1200" dirty="0">
                <a:solidFill>
                  <a:schemeClr val="tx1"/>
                </a:solidFill>
                <a:effectLst/>
                <a:latin typeface="+mn-lt"/>
                <a:ea typeface="+mn-ea"/>
                <a:cs typeface="+mn-cs"/>
              </a:rPr>
              <a:t>对上述的思路进行延拓，得到我们最终的解决方案我们称之为</a:t>
            </a:r>
            <a:r>
              <a:rPr lang="en-US" altLang="zh-CN" sz="900" kern="1200" dirty="0">
                <a:solidFill>
                  <a:schemeClr val="tx1"/>
                </a:solidFill>
                <a:effectLst/>
                <a:latin typeface="+mn-lt"/>
                <a:ea typeface="+mn-ea"/>
                <a:cs typeface="+mn-cs"/>
              </a:rPr>
              <a:t>BCKs-RM(Basis –Cycle-Keys Regression Model)</a:t>
            </a:r>
            <a:r>
              <a:rPr lang="zh-CN" altLang="zh-CN" sz="900" kern="1200" dirty="0">
                <a:solidFill>
                  <a:schemeClr val="tx1"/>
                </a:solidFill>
                <a:effectLst/>
                <a:latin typeface="+mn-lt"/>
                <a:ea typeface="+mn-ea"/>
                <a:cs typeface="+mn-cs"/>
              </a:rPr>
              <a:t>方案。从名字开始解释原理：这里的</a:t>
            </a:r>
            <a:r>
              <a:rPr lang="en-US" altLang="zh-CN" sz="900" kern="1200" dirty="0">
                <a:solidFill>
                  <a:schemeClr val="tx1"/>
                </a:solidFill>
                <a:effectLst/>
                <a:latin typeface="+mn-lt"/>
                <a:ea typeface="+mn-ea"/>
                <a:cs typeface="+mn-cs"/>
              </a:rPr>
              <a:t>BCKs</a:t>
            </a:r>
            <a:r>
              <a:rPr lang="zh-CN" altLang="zh-CN" sz="900" kern="1200" dirty="0">
                <a:solidFill>
                  <a:schemeClr val="tx1"/>
                </a:solidFill>
                <a:effectLst/>
                <a:latin typeface="+mn-lt"/>
                <a:ea typeface="+mn-ea"/>
                <a:cs typeface="+mn-cs"/>
              </a:rPr>
              <a:t>实际代表</a:t>
            </a:r>
            <a:r>
              <a:rPr lang="en-US" altLang="zh-CN" sz="900" kern="1200" dirty="0">
                <a:solidFill>
                  <a:schemeClr val="tx1"/>
                </a:solidFill>
                <a:effectLst/>
                <a:latin typeface="+mn-lt"/>
                <a:ea typeface="+mn-ea"/>
                <a:cs typeface="+mn-cs"/>
              </a:rPr>
              <a:t>3</a:t>
            </a:r>
            <a:r>
              <a:rPr lang="zh-CN" altLang="zh-CN" sz="900" kern="1200" dirty="0">
                <a:solidFill>
                  <a:schemeClr val="tx1"/>
                </a:solidFill>
                <a:effectLst/>
                <a:latin typeface="+mn-lt"/>
                <a:ea typeface="+mn-ea"/>
                <a:cs typeface="+mn-cs"/>
              </a:rPr>
              <a:t>个方面的关键影响因素。考虑到基准值不应该只是单一值，将基准值延拓成另计周期统计特征和货物成份特征统称为</a:t>
            </a:r>
            <a:r>
              <a:rPr lang="en-US" altLang="zh-CN" sz="900" kern="1200" dirty="0">
                <a:solidFill>
                  <a:schemeClr val="tx1"/>
                </a:solidFill>
                <a:effectLst/>
                <a:latin typeface="+mn-lt"/>
                <a:ea typeface="+mn-ea"/>
                <a:cs typeface="+mn-cs"/>
              </a:rPr>
              <a:t>Basis</a:t>
            </a:r>
            <a:r>
              <a:rPr lang="zh-CN" altLang="zh-CN" sz="900" kern="1200" dirty="0">
                <a:solidFill>
                  <a:schemeClr val="tx1"/>
                </a:solidFill>
                <a:effectLst/>
                <a:latin typeface="+mn-lt"/>
                <a:ea typeface="+mn-ea"/>
                <a:cs typeface="+mn-cs"/>
              </a:rPr>
              <a:t>。在实践中发现上、中、下月周期是有用的，因此周期特征分为星期和月份两个，统称为</a:t>
            </a:r>
            <a:r>
              <a:rPr lang="en-US" altLang="zh-CN" sz="900" kern="1200" dirty="0">
                <a:solidFill>
                  <a:schemeClr val="tx1"/>
                </a:solidFill>
                <a:effectLst/>
                <a:latin typeface="+mn-lt"/>
                <a:ea typeface="+mn-ea"/>
                <a:cs typeface="+mn-cs"/>
              </a:rPr>
              <a:t>Cycle</a:t>
            </a:r>
            <a:r>
              <a:rPr lang="zh-CN" altLang="zh-CN" sz="900" kern="1200" dirty="0">
                <a:solidFill>
                  <a:schemeClr val="tx1"/>
                </a:solidFill>
                <a:effectLst/>
                <a:latin typeface="+mn-lt"/>
                <a:ea typeface="+mn-ea"/>
                <a:cs typeface="+mn-cs"/>
              </a:rPr>
              <a:t>，而把伴随时间变化的天气因素成为</a:t>
            </a:r>
            <a:r>
              <a:rPr lang="en-US" altLang="zh-CN" sz="900" kern="1200" dirty="0">
                <a:solidFill>
                  <a:schemeClr val="tx1"/>
                </a:solidFill>
                <a:effectLst/>
                <a:latin typeface="+mn-lt"/>
                <a:ea typeface="+mn-ea"/>
                <a:cs typeface="+mn-cs"/>
              </a:rPr>
              <a:t>Keys</a:t>
            </a:r>
            <a:r>
              <a:rPr lang="zh-CN" altLang="zh-CN" sz="900" kern="1200" dirty="0">
                <a:solidFill>
                  <a:schemeClr val="tx1"/>
                </a:solidFill>
                <a:effectLst/>
                <a:latin typeface="+mn-lt"/>
                <a:ea typeface="+mn-ea"/>
                <a:cs typeface="+mn-cs"/>
              </a:rPr>
              <a:t>。这个名称看似和天气不相符。主要是因为，我们在总结我们的方法时发现方案具有一定的普适性，在其他类似场景中，这个因素可以替换。命名为</a:t>
            </a:r>
            <a:r>
              <a:rPr lang="en-US" altLang="zh-CN" sz="900" kern="1200" dirty="0">
                <a:solidFill>
                  <a:schemeClr val="tx1"/>
                </a:solidFill>
                <a:effectLst/>
                <a:latin typeface="+mn-lt"/>
                <a:ea typeface="+mn-ea"/>
                <a:cs typeface="+mn-cs"/>
              </a:rPr>
              <a:t>Keys</a:t>
            </a:r>
            <a:r>
              <a:rPr lang="zh-CN" altLang="zh-CN" sz="900" kern="1200" dirty="0">
                <a:solidFill>
                  <a:schemeClr val="tx1"/>
                </a:solidFill>
                <a:effectLst/>
                <a:latin typeface="+mn-lt"/>
                <a:ea typeface="+mn-ea"/>
                <a:cs typeface="+mn-cs"/>
              </a:rPr>
              <a:t>：表示它像钥匙一样，解不同的题需要换不同的钥匙。另外，考虑关键因素和预测结果的关系可能不是简单的权值和基准值的相乘这么简单。于是，通过</a:t>
            </a:r>
            <a:r>
              <a:rPr lang="zh-CN" altLang="zh-CN" sz="900" b="1" kern="1200" dirty="0">
                <a:solidFill>
                  <a:schemeClr val="tx1"/>
                </a:solidFill>
                <a:effectLst/>
                <a:latin typeface="+mn-lt"/>
                <a:ea typeface="+mn-ea"/>
                <a:cs typeface="+mn-cs"/>
              </a:rPr>
              <a:t>特殊的数据构造</a:t>
            </a:r>
            <a:r>
              <a:rPr lang="zh-CN" altLang="zh-CN" sz="900" kern="1200" dirty="0">
                <a:solidFill>
                  <a:schemeClr val="tx1"/>
                </a:solidFill>
                <a:effectLst/>
                <a:latin typeface="+mn-lt"/>
                <a:ea typeface="+mn-ea"/>
                <a:cs typeface="+mn-cs"/>
              </a:rPr>
              <a:t>方法，用机器学习模型建立</a:t>
            </a:r>
            <a:r>
              <a:rPr lang="en-US" altLang="zh-CN" sz="900" kern="1200" dirty="0">
                <a:solidFill>
                  <a:schemeClr val="tx1"/>
                </a:solidFill>
                <a:effectLst/>
                <a:latin typeface="+mn-lt"/>
                <a:ea typeface="+mn-ea"/>
                <a:cs typeface="+mn-cs"/>
              </a:rPr>
              <a:t>Basis</a:t>
            </a:r>
            <a:r>
              <a:rPr lang="zh-CN" altLang="zh-CN" sz="900" kern="1200" dirty="0">
                <a:solidFill>
                  <a:schemeClr val="tx1"/>
                </a:solidFill>
                <a:effectLst/>
                <a:latin typeface="+mn-lt"/>
                <a:ea typeface="+mn-ea"/>
                <a:cs typeface="+mn-cs"/>
              </a:rPr>
              <a:t>、</a:t>
            </a:r>
            <a:r>
              <a:rPr lang="en-US" altLang="zh-CN" sz="900" kern="1200" dirty="0">
                <a:solidFill>
                  <a:schemeClr val="tx1"/>
                </a:solidFill>
                <a:effectLst/>
                <a:latin typeface="+mn-lt"/>
                <a:ea typeface="+mn-ea"/>
                <a:cs typeface="+mn-cs"/>
              </a:rPr>
              <a:t>Cycle</a:t>
            </a:r>
            <a:r>
              <a:rPr lang="zh-CN" altLang="zh-CN" sz="900" kern="1200" dirty="0">
                <a:solidFill>
                  <a:schemeClr val="tx1"/>
                </a:solidFill>
                <a:effectLst/>
                <a:latin typeface="+mn-lt"/>
                <a:ea typeface="+mn-ea"/>
                <a:cs typeface="+mn-cs"/>
              </a:rPr>
              <a:t>、</a:t>
            </a:r>
            <a:r>
              <a:rPr lang="en-US" altLang="zh-CN" sz="900" kern="1200" dirty="0">
                <a:solidFill>
                  <a:schemeClr val="tx1"/>
                </a:solidFill>
                <a:effectLst/>
                <a:latin typeface="+mn-lt"/>
                <a:ea typeface="+mn-ea"/>
                <a:cs typeface="+mn-cs"/>
              </a:rPr>
              <a:t>Keys</a:t>
            </a:r>
            <a:r>
              <a:rPr lang="zh-CN" altLang="zh-CN" sz="900" kern="1200" dirty="0">
                <a:solidFill>
                  <a:schemeClr val="tx1"/>
                </a:solidFill>
                <a:effectLst/>
                <a:latin typeface="+mn-lt"/>
                <a:ea typeface="+mn-ea"/>
                <a:cs typeface="+mn-cs"/>
              </a:rPr>
              <a:t>和预测值之间关系。上图就是我们方案的核心原理。</a:t>
            </a:r>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10</a:t>
            </a:fld>
            <a:endParaRPr lang="zh-CN" altLang="en-US"/>
          </a:p>
        </p:txBody>
      </p:sp>
    </p:spTree>
    <p:extLst>
      <p:ext uri="{BB962C8B-B14F-4D97-AF65-F5344CB8AC3E}">
        <p14:creationId xmlns:p14="http://schemas.microsoft.com/office/powerpoint/2010/main" val="2370290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900" kern="1200" dirty="0">
                <a:solidFill>
                  <a:schemeClr val="tx1"/>
                </a:solidFill>
                <a:effectLst/>
                <a:latin typeface="+mn-lt"/>
                <a:ea typeface="+mn-ea"/>
                <a:cs typeface="+mn-cs"/>
              </a:rPr>
              <a:t>方案的整体框架，主要分为模型构建和未来值预测两个过程。下面通过</a:t>
            </a:r>
            <a:r>
              <a:rPr lang="en-US" altLang="zh-CN" sz="900" kern="1200" dirty="0">
                <a:solidFill>
                  <a:schemeClr val="tx1"/>
                </a:solidFill>
                <a:effectLst/>
                <a:latin typeface="+mn-lt"/>
                <a:ea typeface="+mn-ea"/>
                <a:cs typeface="+mn-cs"/>
              </a:rPr>
              <a:t>4</a:t>
            </a:r>
            <a:r>
              <a:rPr lang="zh-CN" altLang="zh-CN" sz="900" kern="1200" dirty="0">
                <a:solidFill>
                  <a:schemeClr val="tx1"/>
                </a:solidFill>
                <a:effectLst/>
                <a:latin typeface="+mn-lt"/>
                <a:ea typeface="+mn-ea"/>
                <a:cs typeface="+mn-cs"/>
              </a:rPr>
              <a:t>个方面，逐一说明方案的关键技术。</a:t>
            </a:r>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11</a:t>
            </a:fld>
            <a:endParaRPr lang="zh-CN" altLang="en-US"/>
          </a:p>
        </p:txBody>
      </p:sp>
    </p:spTree>
    <p:extLst>
      <p:ext uri="{BB962C8B-B14F-4D97-AF65-F5344CB8AC3E}">
        <p14:creationId xmlns:p14="http://schemas.microsoft.com/office/powerpoint/2010/main" val="18564662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900" kern="1200" dirty="0">
                <a:solidFill>
                  <a:schemeClr val="tx1"/>
                </a:solidFill>
                <a:effectLst/>
                <a:latin typeface="+mn-lt"/>
                <a:ea typeface="+mn-ea"/>
                <a:cs typeface="+mn-cs"/>
              </a:rPr>
              <a:t>首先是数据构造，该技术是问题得以解决的关键。首先将提供的历史数据按照时间先后排列，然后重头开始选取滑窗。一个滑窗可以分为</a:t>
            </a:r>
            <a:r>
              <a:rPr lang="en-US" altLang="zh-CN" sz="900" kern="1200" dirty="0">
                <a:solidFill>
                  <a:schemeClr val="tx1"/>
                </a:solidFill>
                <a:effectLst/>
                <a:latin typeface="+mn-lt"/>
                <a:ea typeface="+mn-ea"/>
                <a:cs typeface="+mn-cs"/>
              </a:rPr>
              <a:t>3</a:t>
            </a:r>
            <a:r>
              <a:rPr lang="zh-CN" altLang="zh-CN" sz="900" kern="1200" dirty="0">
                <a:solidFill>
                  <a:schemeClr val="tx1"/>
                </a:solidFill>
                <a:effectLst/>
                <a:latin typeface="+mn-lt"/>
                <a:ea typeface="+mn-ea"/>
                <a:cs typeface="+mn-cs"/>
              </a:rPr>
              <a:t>部分：邻近周期区，空隔区，</a:t>
            </a:r>
            <a:r>
              <a:rPr lang="en-US" altLang="zh-CN" sz="900" kern="1200" dirty="0">
                <a:solidFill>
                  <a:schemeClr val="tx1"/>
                </a:solidFill>
                <a:effectLst/>
                <a:latin typeface="+mn-lt"/>
                <a:ea typeface="+mn-ea"/>
                <a:cs typeface="+mn-cs"/>
              </a:rPr>
              <a:t>Label</a:t>
            </a:r>
            <a:r>
              <a:rPr lang="zh-CN" altLang="zh-CN" sz="900" kern="1200" dirty="0">
                <a:solidFill>
                  <a:schemeClr val="tx1"/>
                </a:solidFill>
                <a:effectLst/>
                <a:latin typeface="+mn-lt"/>
                <a:ea typeface="+mn-ea"/>
                <a:cs typeface="+mn-cs"/>
              </a:rPr>
              <a:t>区。在邻近周期区提取</a:t>
            </a:r>
            <a:r>
              <a:rPr lang="en-US" altLang="zh-CN" sz="900" kern="1200" dirty="0">
                <a:solidFill>
                  <a:schemeClr val="tx1"/>
                </a:solidFill>
                <a:effectLst/>
                <a:latin typeface="+mn-lt"/>
                <a:ea typeface="+mn-ea"/>
                <a:cs typeface="+mn-cs"/>
              </a:rPr>
              <a:t>Basis</a:t>
            </a:r>
            <a:r>
              <a:rPr lang="zh-CN" altLang="zh-CN" sz="900" kern="1200" dirty="0">
                <a:solidFill>
                  <a:schemeClr val="tx1"/>
                </a:solidFill>
                <a:effectLst/>
                <a:latin typeface="+mn-lt"/>
                <a:ea typeface="+mn-ea"/>
                <a:cs typeface="+mn-cs"/>
              </a:rPr>
              <a:t>特征，空格区是为了和缺失的</a:t>
            </a:r>
            <a:r>
              <a:rPr lang="en-US" altLang="zh-CN" sz="900" kern="1200" dirty="0">
                <a:solidFill>
                  <a:schemeClr val="tx1"/>
                </a:solidFill>
                <a:effectLst/>
                <a:latin typeface="+mn-lt"/>
                <a:ea typeface="+mn-ea"/>
                <a:cs typeface="+mn-cs"/>
              </a:rPr>
              <a:t>5.31</a:t>
            </a:r>
            <a:r>
              <a:rPr lang="zh-CN" altLang="zh-CN" sz="900" kern="1200" dirty="0">
                <a:solidFill>
                  <a:schemeClr val="tx1"/>
                </a:solidFill>
                <a:effectLst/>
                <a:latin typeface="+mn-lt"/>
                <a:ea typeface="+mn-ea"/>
                <a:cs typeface="+mn-cs"/>
              </a:rPr>
              <a:t>号数据对应。在</a:t>
            </a:r>
            <a:r>
              <a:rPr lang="en-US" altLang="zh-CN" sz="900" kern="1200" dirty="0">
                <a:solidFill>
                  <a:schemeClr val="tx1"/>
                </a:solidFill>
                <a:effectLst/>
                <a:latin typeface="+mn-lt"/>
                <a:ea typeface="+mn-ea"/>
                <a:cs typeface="+mn-cs"/>
              </a:rPr>
              <a:t>Label</a:t>
            </a:r>
            <a:r>
              <a:rPr lang="zh-CN" altLang="zh-CN" sz="900" kern="1200" dirty="0">
                <a:solidFill>
                  <a:schemeClr val="tx1"/>
                </a:solidFill>
                <a:effectLst/>
                <a:latin typeface="+mn-lt"/>
                <a:ea typeface="+mn-ea"/>
                <a:cs typeface="+mn-cs"/>
              </a:rPr>
              <a:t>区提取每一天的周期特征和天气特征加上相同的</a:t>
            </a:r>
            <a:r>
              <a:rPr lang="en-US" altLang="zh-CN" sz="900" kern="1200" dirty="0">
                <a:solidFill>
                  <a:schemeClr val="tx1"/>
                </a:solidFill>
                <a:effectLst/>
                <a:latin typeface="+mn-lt"/>
                <a:ea typeface="+mn-ea"/>
                <a:cs typeface="+mn-cs"/>
              </a:rPr>
              <a:t>Basis</a:t>
            </a:r>
            <a:r>
              <a:rPr lang="zh-CN" altLang="zh-CN" sz="900" kern="1200" dirty="0">
                <a:solidFill>
                  <a:schemeClr val="tx1"/>
                </a:solidFill>
                <a:effectLst/>
                <a:latin typeface="+mn-lt"/>
                <a:ea typeface="+mn-ea"/>
                <a:cs typeface="+mn-cs"/>
              </a:rPr>
              <a:t>特征和当天的标签值就构成了一条标签数据。这样一个窗口就产生了</a:t>
            </a:r>
            <a:r>
              <a:rPr lang="en-US" altLang="zh-CN" sz="900" kern="1200" dirty="0">
                <a:solidFill>
                  <a:schemeClr val="tx1"/>
                </a:solidFill>
                <a:effectLst/>
                <a:latin typeface="+mn-lt"/>
                <a:ea typeface="+mn-ea"/>
                <a:cs typeface="+mn-cs"/>
              </a:rPr>
              <a:t>7</a:t>
            </a:r>
            <a:r>
              <a:rPr lang="zh-CN" altLang="zh-CN" sz="900" kern="1200" dirty="0">
                <a:solidFill>
                  <a:schemeClr val="tx1"/>
                </a:solidFill>
                <a:effectLst/>
                <a:latin typeface="+mn-lt"/>
                <a:ea typeface="+mn-ea"/>
                <a:cs typeface="+mn-cs"/>
              </a:rPr>
              <a:t>条标签数据。充分融合了</a:t>
            </a:r>
            <a:r>
              <a:rPr lang="en-US" altLang="zh-CN" sz="900" kern="1200" dirty="0">
                <a:solidFill>
                  <a:schemeClr val="tx1"/>
                </a:solidFill>
                <a:effectLst/>
                <a:latin typeface="+mn-lt"/>
                <a:ea typeface="+mn-ea"/>
                <a:cs typeface="+mn-cs"/>
              </a:rPr>
              <a:t>Basis</a:t>
            </a:r>
            <a:r>
              <a:rPr lang="zh-CN" altLang="zh-CN" sz="900" kern="1200" dirty="0">
                <a:solidFill>
                  <a:schemeClr val="tx1"/>
                </a:solidFill>
                <a:effectLst/>
                <a:latin typeface="+mn-lt"/>
                <a:ea typeface="+mn-ea"/>
                <a:cs typeface="+mn-cs"/>
              </a:rPr>
              <a:t>、</a:t>
            </a:r>
            <a:r>
              <a:rPr lang="en-US" altLang="zh-CN" sz="900" kern="1200" dirty="0">
                <a:solidFill>
                  <a:schemeClr val="tx1"/>
                </a:solidFill>
                <a:effectLst/>
                <a:latin typeface="+mn-lt"/>
                <a:ea typeface="+mn-ea"/>
                <a:cs typeface="+mn-cs"/>
              </a:rPr>
              <a:t>Cycle</a:t>
            </a:r>
            <a:r>
              <a:rPr lang="zh-CN" altLang="zh-CN" sz="900" kern="1200" dirty="0">
                <a:solidFill>
                  <a:schemeClr val="tx1"/>
                </a:solidFill>
                <a:effectLst/>
                <a:latin typeface="+mn-lt"/>
                <a:ea typeface="+mn-ea"/>
                <a:cs typeface="+mn-cs"/>
              </a:rPr>
              <a:t>、</a:t>
            </a:r>
            <a:r>
              <a:rPr lang="en-US" altLang="zh-CN" sz="900" kern="1200" dirty="0">
                <a:solidFill>
                  <a:schemeClr val="tx1"/>
                </a:solidFill>
                <a:effectLst/>
                <a:latin typeface="+mn-lt"/>
                <a:ea typeface="+mn-ea"/>
                <a:cs typeface="+mn-cs"/>
              </a:rPr>
              <a:t>Keys</a:t>
            </a:r>
            <a:r>
              <a:rPr lang="zh-CN" altLang="zh-CN" sz="900" kern="1200" dirty="0">
                <a:solidFill>
                  <a:schemeClr val="tx1"/>
                </a:solidFill>
                <a:effectLst/>
                <a:latin typeface="+mn-lt"/>
                <a:ea typeface="+mn-ea"/>
                <a:cs typeface="+mn-cs"/>
              </a:rPr>
              <a:t>特征。划窗步长为</a:t>
            </a:r>
            <a:r>
              <a:rPr lang="en-US" altLang="zh-CN" sz="900" kern="1200" dirty="0">
                <a:solidFill>
                  <a:schemeClr val="tx1"/>
                </a:solidFill>
                <a:effectLst/>
                <a:latin typeface="+mn-lt"/>
                <a:ea typeface="+mn-ea"/>
                <a:cs typeface="+mn-cs"/>
              </a:rPr>
              <a:t>1</a:t>
            </a:r>
            <a:r>
              <a:rPr lang="zh-CN" altLang="zh-CN" sz="900" kern="1200" dirty="0">
                <a:solidFill>
                  <a:schemeClr val="tx1"/>
                </a:solidFill>
                <a:effectLst/>
                <a:latin typeface="+mn-lt"/>
                <a:ea typeface="+mn-ea"/>
                <a:cs typeface="+mn-cs"/>
              </a:rPr>
              <a:t>天，在原始数据集构造出</a:t>
            </a:r>
            <a:r>
              <a:rPr lang="en-US" altLang="zh-CN" sz="900" kern="1200" dirty="0">
                <a:solidFill>
                  <a:schemeClr val="tx1"/>
                </a:solidFill>
                <a:effectLst/>
                <a:latin typeface="+mn-lt"/>
                <a:ea typeface="+mn-ea"/>
                <a:cs typeface="+mn-cs"/>
              </a:rPr>
              <a:t>5000</a:t>
            </a:r>
            <a:r>
              <a:rPr lang="zh-CN" altLang="zh-CN" sz="900" kern="1200" dirty="0">
                <a:solidFill>
                  <a:schemeClr val="tx1"/>
                </a:solidFill>
                <a:effectLst/>
                <a:latin typeface="+mn-lt"/>
                <a:ea typeface="+mn-ea"/>
                <a:cs typeface="+mn-cs"/>
              </a:rPr>
              <a:t>多条标签数据。为模型构建奠定良好数据基础。</a:t>
            </a:r>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12</a:t>
            </a:fld>
            <a:endParaRPr lang="zh-CN" altLang="en-US"/>
          </a:p>
        </p:txBody>
      </p:sp>
    </p:spTree>
    <p:extLst>
      <p:ext uri="{BB962C8B-B14F-4D97-AF65-F5344CB8AC3E}">
        <p14:creationId xmlns:p14="http://schemas.microsoft.com/office/powerpoint/2010/main" val="27011724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zh-CN" sz="900" kern="1200" dirty="0">
                <a:solidFill>
                  <a:schemeClr val="tx1"/>
                </a:solidFill>
                <a:effectLst/>
                <a:latin typeface="+mn-lt"/>
                <a:ea typeface="+mn-ea"/>
                <a:cs typeface="+mn-cs"/>
              </a:rPr>
              <a:t>第二个关键技术是数据筛选，数据缺失和节假日的数据均存在严重干扰。</a:t>
            </a:r>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13</a:t>
            </a:fld>
            <a:endParaRPr lang="zh-CN" altLang="en-US"/>
          </a:p>
        </p:txBody>
      </p:sp>
    </p:spTree>
    <p:extLst>
      <p:ext uri="{BB962C8B-B14F-4D97-AF65-F5344CB8AC3E}">
        <p14:creationId xmlns:p14="http://schemas.microsoft.com/office/powerpoint/2010/main" val="11424701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zh-CN" sz="900" kern="1200" dirty="0">
                <a:solidFill>
                  <a:schemeClr val="tx1"/>
                </a:solidFill>
                <a:effectLst/>
                <a:latin typeface="+mn-lt"/>
                <a:ea typeface="+mn-ea"/>
                <a:cs typeface="+mn-cs"/>
              </a:rPr>
              <a:t>通过规则分别对春运数据、法定节假日数据和不连续数据进行处理。</a:t>
            </a:r>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14</a:t>
            </a:fld>
            <a:endParaRPr lang="zh-CN" altLang="en-US"/>
          </a:p>
        </p:txBody>
      </p:sp>
    </p:spTree>
    <p:extLst>
      <p:ext uri="{BB962C8B-B14F-4D97-AF65-F5344CB8AC3E}">
        <p14:creationId xmlns:p14="http://schemas.microsoft.com/office/powerpoint/2010/main" val="134674996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900" kern="1200" dirty="0">
                <a:solidFill>
                  <a:schemeClr val="tx1"/>
                </a:solidFill>
                <a:effectLst/>
                <a:latin typeface="+mn-lt"/>
                <a:ea typeface="+mn-ea"/>
                <a:cs typeface="+mn-cs"/>
              </a:rPr>
              <a:t>第</a:t>
            </a:r>
            <a:r>
              <a:rPr lang="en-US" altLang="zh-CN" sz="900" kern="1200" dirty="0">
                <a:solidFill>
                  <a:schemeClr val="tx1"/>
                </a:solidFill>
                <a:effectLst/>
                <a:latin typeface="+mn-lt"/>
                <a:ea typeface="+mn-ea"/>
                <a:cs typeface="+mn-cs"/>
              </a:rPr>
              <a:t>3</a:t>
            </a:r>
            <a:r>
              <a:rPr lang="zh-CN" altLang="zh-CN" sz="900" kern="1200" dirty="0">
                <a:solidFill>
                  <a:schemeClr val="tx1"/>
                </a:solidFill>
                <a:effectLst/>
                <a:latin typeface="+mn-lt"/>
                <a:ea typeface="+mn-ea"/>
                <a:cs typeface="+mn-cs"/>
              </a:rPr>
              <a:t>个是特征工程，从</a:t>
            </a:r>
            <a:r>
              <a:rPr lang="en-US" altLang="zh-CN" sz="900" kern="1200" dirty="0">
                <a:solidFill>
                  <a:schemeClr val="tx1"/>
                </a:solidFill>
                <a:effectLst/>
                <a:latin typeface="+mn-lt"/>
                <a:ea typeface="+mn-ea"/>
                <a:cs typeface="+mn-cs"/>
              </a:rPr>
              <a:t>3</a:t>
            </a:r>
            <a:r>
              <a:rPr lang="zh-CN" altLang="zh-CN" sz="900" kern="1200" dirty="0">
                <a:solidFill>
                  <a:schemeClr val="tx1"/>
                </a:solidFill>
                <a:effectLst/>
                <a:latin typeface="+mn-lt"/>
                <a:ea typeface="+mn-ea"/>
                <a:cs typeface="+mn-cs"/>
              </a:rPr>
              <a:t>个方面选取特征。</a:t>
            </a:r>
            <a:r>
              <a:rPr lang="en-US" altLang="zh-CN" sz="900" kern="1200" dirty="0">
                <a:solidFill>
                  <a:schemeClr val="tx1"/>
                </a:solidFill>
                <a:effectLst/>
                <a:latin typeface="+mn-lt"/>
                <a:ea typeface="+mn-ea"/>
                <a:cs typeface="+mn-cs"/>
              </a:rPr>
              <a:t>Basis</a:t>
            </a:r>
            <a:r>
              <a:rPr lang="zh-CN" altLang="zh-CN" sz="900" kern="1200" dirty="0">
                <a:solidFill>
                  <a:schemeClr val="tx1"/>
                </a:solidFill>
                <a:effectLst/>
                <a:latin typeface="+mn-lt"/>
                <a:ea typeface="+mn-ea"/>
                <a:cs typeface="+mn-cs"/>
              </a:rPr>
              <a:t>特征主要选取了邻近周期统计特征，和货物成份特征，</a:t>
            </a:r>
            <a:r>
              <a:rPr lang="en-US" altLang="zh-CN" sz="900" kern="1200" dirty="0">
                <a:solidFill>
                  <a:schemeClr val="tx1"/>
                </a:solidFill>
                <a:effectLst/>
                <a:latin typeface="+mn-lt"/>
                <a:ea typeface="+mn-ea"/>
                <a:cs typeface="+mn-cs"/>
              </a:rPr>
              <a:t>Cycle</a:t>
            </a:r>
            <a:r>
              <a:rPr lang="zh-CN" altLang="zh-CN" sz="900" kern="1200" dirty="0">
                <a:solidFill>
                  <a:schemeClr val="tx1"/>
                </a:solidFill>
                <a:effectLst/>
                <a:latin typeface="+mn-lt"/>
                <a:ea typeface="+mn-ea"/>
                <a:cs typeface="+mn-cs"/>
              </a:rPr>
              <a:t>选取了周期特征和上中下月周期特征，</a:t>
            </a:r>
            <a:r>
              <a:rPr lang="en-US" altLang="zh-CN" sz="900" kern="1200" dirty="0">
                <a:solidFill>
                  <a:schemeClr val="tx1"/>
                </a:solidFill>
                <a:effectLst/>
                <a:latin typeface="+mn-lt"/>
                <a:ea typeface="+mn-ea"/>
                <a:cs typeface="+mn-cs"/>
              </a:rPr>
              <a:t>Keys</a:t>
            </a:r>
            <a:r>
              <a:rPr lang="zh-CN" altLang="zh-CN" sz="900" kern="1200" dirty="0">
                <a:solidFill>
                  <a:schemeClr val="tx1"/>
                </a:solidFill>
                <a:effectLst/>
                <a:latin typeface="+mn-lt"/>
                <a:ea typeface="+mn-ea"/>
                <a:cs typeface="+mn-cs"/>
              </a:rPr>
              <a:t>是天气特征。</a:t>
            </a:r>
          </a:p>
          <a:p>
            <a:pPr marL="0" marR="0" lvl="0" indent="0" algn="l" defTabSz="6858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15</a:t>
            </a:fld>
            <a:endParaRPr lang="zh-CN" altLang="en-US"/>
          </a:p>
        </p:txBody>
      </p:sp>
    </p:spTree>
    <p:extLst>
      <p:ext uri="{BB962C8B-B14F-4D97-AF65-F5344CB8AC3E}">
        <p14:creationId xmlns:p14="http://schemas.microsoft.com/office/powerpoint/2010/main" val="19657319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16</a:t>
            </a:fld>
            <a:endParaRPr lang="zh-CN" altLang="en-US"/>
          </a:p>
        </p:txBody>
      </p:sp>
    </p:spTree>
    <p:extLst>
      <p:ext uri="{BB962C8B-B14F-4D97-AF65-F5344CB8AC3E}">
        <p14:creationId xmlns:p14="http://schemas.microsoft.com/office/powerpoint/2010/main" val="29112418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17</a:t>
            </a:fld>
            <a:endParaRPr lang="zh-CN" altLang="en-US"/>
          </a:p>
        </p:txBody>
      </p:sp>
    </p:spTree>
    <p:extLst>
      <p:ext uri="{BB962C8B-B14F-4D97-AF65-F5344CB8AC3E}">
        <p14:creationId xmlns:p14="http://schemas.microsoft.com/office/powerpoint/2010/main" val="19656141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18</a:t>
            </a:fld>
            <a:endParaRPr lang="zh-CN" altLang="en-US"/>
          </a:p>
        </p:txBody>
      </p:sp>
    </p:spTree>
    <p:extLst>
      <p:ext uri="{BB962C8B-B14F-4D97-AF65-F5344CB8AC3E}">
        <p14:creationId xmlns:p14="http://schemas.microsoft.com/office/powerpoint/2010/main" val="26903742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zh-CN" sz="9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19</a:t>
            </a:fld>
            <a:endParaRPr lang="zh-CN" altLang="en-US"/>
          </a:p>
        </p:txBody>
      </p:sp>
    </p:spTree>
    <p:extLst>
      <p:ext uri="{BB962C8B-B14F-4D97-AF65-F5344CB8AC3E}">
        <p14:creationId xmlns:p14="http://schemas.microsoft.com/office/powerpoint/2010/main" val="2936957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zh-CN" dirty="0"/>
          </a:p>
        </p:txBody>
      </p:sp>
      <p:sp>
        <p:nvSpPr>
          <p:cNvPr id="41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EC530858-BF76-453D-8D3B-E94317EF6EAB}" type="slidenum">
              <a:rPr lang="zh-CN" altLang="en-US" smtClean="0">
                <a:latin typeface="Calibri" panose="020F0502020204030204" pitchFamily="34" charset="0"/>
              </a:rPr>
              <a:pPr/>
              <a:t>2</a:t>
            </a:fld>
            <a:endParaRPr lang="zh-CN" altLang="en-US">
              <a:latin typeface="Calibri" panose="020F0502020204030204" pitchFamily="34" charset="0"/>
            </a:endParaRPr>
          </a:p>
        </p:txBody>
      </p:sp>
    </p:spTree>
    <p:extLst>
      <p:ext uri="{BB962C8B-B14F-4D97-AF65-F5344CB8AC3E}">
        <p14:creationId xmlns:p14="http://schemas.microsoft.com/office/powerpoint/2010/main" val="4232695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20</a:t>
            </a:fld>
            <a:endParaRPr lang="zh-CN" altLang="en-US"/>
          </a:p>
        </p:txBody>
      </p:sp>
    </p:spTree>
    <p:extLst>
      <p:ext uri="{BB962C8B-B14F-4D97-AF65-F5344CB8AC3E}">
        <p14:creationId xmlns:p14="http://schemas.microsoft.com/office/powerpoint/2010/main" val="6803525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21</a:t>
            </a:fld>
            <a:endParaRPr lang="zh-CN" altLang="en-US"/>
          </a:p>
        </p:txBody>
      </p:sp>
    </p:spTree>
    <p:extLst>
      <p:ext uri="{BB962C8B-B14F-4D97-AF65-F5344CB8AC3E}">
        <p14:creationId xmlns:p14="http://schemas.microsoft.com/office/powerpoint/2010/main" val="1718207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a:t>
            </a:fld>
            <a:endParaRPr lang="zh-CN" altLang="en-US"/>
          </a:p>
        </p:txBody>
      </p:sp>
    </p:spTree>
    <p:extLst>
      <p:ext uri="{BB962C8B-B14F-4D97-AF65-F5344CB8AC3E}">
        <p14:creationId xmlns:p14="http://schemas.microsoft.com/office/powerpoint/2010/main" val="3187197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zh-CN" sz="900" kern="1200">
                <a:solidFill>
                  <a:schemeClr val="tx1"/>
                </a:solidFill>
                <a:effectLst/>
                <a:latin typeface="+mn-lt"/>
                <a:ea typeface="+mn-ea"/>
                <a:cs typeface="+mn-cs"/>
              </a:rPr>
              <a:t>赛题的背景是一种干线物流货运场景：货主在平台发布货源信息，而司机依次承接货运任务。但是现实中，往往会出现发货量和司机量数量不匹配的问题，造成极大的资源浪费。赛题想通过预测各个地区未来一周的货量和司机量从而进行智能调度而解决问题。</a:t>
            </a:r>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a:t>
            </a:fld>
            <a:endParaRPr lang="zh-CN" altLang="en-US"/>
          </a:p>
        </p:txBody>
      </p:sp>
    </p:spTree>
    <p:extLst>
      <p:ext uri="{BB962C8B-B14F-4D97-AF65-F5344CB8AC3E}">
        <p14:creationId xmlns:p14="http://schemas.microsoft.com/office/powerpoint/2010/main" val="759378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5</a:t>
            </a:fld>
            <a:endParaRPr lang="zh-CN" altLang="en-US"/>
          </a:p>
        </p:txBody>
      </p:sp>
    </p:spTree>
    <p:extLst>
      <p:ext uri="{BB962C8B-B14F-4D97-AF65-F5344CB8AC3E}">
        <p14:creationId xmlns:p14="http://schemas.microsoft.com/office/powerpoint/2010/main" val="325083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zh-CN" sz="900" kern="1200">
                <a:solidFill>
                  <a:schemeClr val="tx1"/>
                </a:solidFill>
                <a:effectLst/>
                <a:latin typeface="+mn-lt"/>
                <a:ea typeface="+mn-ea"/>
                <a:cs typeface="+mn-cs"/>
              </a:rPr>
              <a:t>为了清晰展现目标，以一个地区为例，通过可视化方法描绘了其历史货量和司机量变化情况。方案的目标是预测未来七天的货物量和司机量。</a:t>
            </a:r>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a:t>
            </a:fld>
            <a:endParaRPr lang="zh-CN" altLang="en-US"/>
          </a:p>
        </p:txBody>
      </p:sp>
    </p:spTree>
    <p:extLst>
      <p:ext uri="{BB962C8B-B14F-4D97-AF65-F5344CB8AC3E}">
        <p14:creationId xmlns:p14="http://schemas.microsoft.com/office/powerpoint/2010/main" val="2622355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zh-CN" sz="900" kern="1200" dirty="0">
                <a:solidFill>
                  <a:schemeClr val="tx1"/>
                </a:solidFill>
                <a:effectLst/>
                <a:latin typeface="+mn-lt"/>
                <a:ea typeface="+mn-ea"/>
                <a:cs typeface="+mn-cs"/>
              </a:rPr>
              <a:t>赛题提供了如下</a:t>
            </a:r>
            <a:r>
              <a:rPr lang="en-US" altLang="zh-CN" sz="900" kern="1200" dirty="0">
                <a:solidFill>
                  <a:schemeClr val="tx1"/>
                </a:solidFill>
                <a:effectLst/>
                <a:latin typeface="+mn-lt"/>
                <a:ea typeface="+mn-ea"/>
                <a:cs typeface="+mn-cs"/>
              </a:rPr>
              <a:t>8</a:t>
            </a:r>
            <a:r>
              <a:rPr lang="zh-CN" altLang="zh-CN" sz="900" kern="1200" dirty="0">
                <a:solidFill>
                  <a:schemeClr val="tx1"/>
                </a:solidFill>
                <a:effectLst/>
                <a:latin typeface="+mn-lt"/>
                <a:ea typeface="+mn-ea"/>
                <a:cs typeface="+mn-cs"/>
              </a:rPr>
              <a:t>种数据，通过初步分析选取了和目标直接相关的货量表和司机量表进行可视化分析。</a:t>
            </a:r>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7</a:t>
            </a:fld>
            <a:endParaRPr lang="zh-CN" altLang="en-US"/>
          </a:p>
        </p:txBody>
      </p:sp>
    </p:spTree>
    <p:extLst>
      <p:ext uri="{BB962C8B-B14F-4D97-AF65-F5344CB8AC3E}">
        <p14:creationId xmlns:p14="http://schemas.microsoft.com/office/powerpoint/2010/main" val="10314614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zh-CN" sz="900" kern="1200" dirty="0">
                <a:solidFill>
                  <a:schemeClr val="tx1"/>
                </a:solidFill>
                <a:effectLst/>
                <a:latin typeface="+mn-lt"/>
                <a:ea typeface="+mn-ea"/>
                <a:cs typeface="+mn-cs"/>
              </a:rPr>
              <a:t>红色曲线代表</a:t>
            </a:r>
            <a:r>
              <a:rPr lang="en-US" altLang="zh-CN" sz="900" kern="1200" dirty="0">
                <a:solidFill>
                  <a:schemeClr val="tx1"/>
                </a:solidFill>
                <a:effectLst/>
                <a:latin typeface="+mn-lt"/>
                <a:ea typeface="+mn-ea"/>
                <a:cs typeface="+mn-cs"/>
              </a:rPr>
              <a:t>4</a:t>
            </a:r>
            <a:r>
              <a:rPr lang="zh-CN" altLang="zh-CN" sz="900" kern="1200" dirty="0">
                <a:solidFill>
                  <a:schemeClr val="tx1"/>
                </a:solidFill>
                <a:effectLst/>
                <a:latin typeface="+mn-lt"/>
                <a:ea typeface="+mn-ea"/>
                <a:cs typeface="+mn-cs"/>
              </a:rPr>
              <a:t>个地区五个月司机量历史数据变化图，蓝色是对应地区货量历史数据变化图。可以初步得出四点结论：不同地区呈现呈现一直变化规律，变化规律存在周期性，且周期为</a:t>
            </a:r>
            <a:r>
              <a:rPr lang="en-US" altLang="zh-CN" sz="900" kern="1200" dirty="0">
                <a:solidFill>
                  <a:schemeClr val="tx1"/>
                </a:solidFill>
                <a:effectLst/>
                <a:latin typeface="+mn-lt"/>
                <a:ea typeface="+mn-ea"/>
                <a:cs typeface="+mn-cs"/>
              </a:rPr>
              <a:t>7</a:t>
            </a:r>
            <a:r>
              <a:rPr lang="zh-CN" altLang="zh-CN" sz="900" kern="1200" dirty="0">
                <a:solidFill>
                  <a:schemeClr val="tx1"/>
                </a:solidFill>
                <a:effectLst/>
                <a:latin typeface="+mn-lt"/>
                <a:ea typeface="+mn-ea"/>
                <a:cs typeface="+mn-cs"/>
              </a:rPr>
              <a:t>天，上述图标都存在一个巨大凹陷，存在节假日干扰。部分地区存在数据缺失。</a:t>
            </a:r>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8</a:t>
            </a:fld>
            <a:endParaRPr lang="zh-CN" altLang="en-US"/>
          </a:p>
        </p:txBody>
      </p:sp>
    </p:spTree>
    <p:extLst>
      <p:ext uri="{BB962C8B-B14F-4D97-AF65-F5344CB8AC3E}">
        <p14:creationId xmlns:p14="http://schemas.microsoft.com/office/powerpoint/2010/main" val="36655880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900" kern="1200" dirty="0">
                <a:solidFill>
                  <a:schemeClr val="tx1"/>
                </a:solidFill>
                <a:effectLst/>
                <a:latin typeface="+mn-lt"/>
                <a:ea typeface="+mn-ea"/>
                <a:cs typeface="+mn-cs"/>
              </a:rPr>
              <a:t>通过对数据的初步了解后，开始寻求解题方案。仔细分析问题后，我们明确了问题的两大难点：一个是主办方提供的信息很多，但是无法直接利用。二是无法建立影响因素和预测值之间的联系。带着这个两个疑问，通过查阅资料和深入思考后，逐步找到了正确解题方案。该方案一个雏形思路就是，选取一个基准值，然后分别计算出周期和伴随时间变化的因素天气对结果的权值。二者相乘作为最后的预测结果。</a:t>
            </a:r>
          </a:p>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685800" rtl="0" eaLnBrk="1" fontAlgn="auto" latinLnBrk="0" hangingPunct="1">
              <a:lnSpc>
                <a:spcPct val="100000"/>
              </a:lnSpc>
              <a:spcBef>
                <a:spcPts val="0"/>
              </a:spcBef>
              <a:spcAft>
                <a:spcPts val="0"/>
              </a:spcAft>
              <a:buClrTx/>
              <a:buSzTx/>
              <a:buFontTx/>
              <a:buNone/>
              <a:tabLst/>
              <a:defRPr/>
            </a:pP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9</a:t>
            </a:fld>
            <a:endParaRPr lang="zh-CN" altLang="en-US"/>
          </a:p>
        </p:txBody>
      </p:sp>
    </p:spTree>
    <p:extLst>
      <p:ext uri="{BB962C8B-B14F-4D97-AF65-F5344CB8AC3E}">
        <p14:creationId xmlns:p14="http://schemas.microsoft.com/office/powerpoint/2010/main" val="23847016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2032"/>
            <a:ext cx="6858000" cy="1791253"/>
          </a:xfrm>
        </p:spPr>
        <p:txBody>
          <a:bodyPr anchor="b"/>
          <a:lstStyle>
            <a:lvl1pPr algn="ctr">
              <a:defRPr sz="4500"/>
            </a:lvl1pPr>
          </a:lstStyle>
          <a:p>
            <a:r>
              <a:rPr lang="zh-CN" altLang="en-US" dirty="0"/>
              <a:t>单击此处编辑母版标题样式</a:t>
            </a:r>
            <a:endParaRPr lang="en-US" dirty="0"/>
          </a:p>
        </p:txBody>
      </p:sp>
      <p:sp>
        <p:nvSpPr>
          <p:cNvPr id="3" name="Subtitle 2"/>
          <p:cNvSpPr>
            <a:spLocks noGrp="1"/>
          </p:cNvSpPr>
          <p:nvPr>
            <p:ph type="subTitle" idx="1"/>
          </p:nvPr>
        </p:nvSpPr>
        <p:spPr>
          <a:xfrm>
            <a:off x="1143000" y="2702363"/>
            <a:ext cx="6858000" cy="1242205"/>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F34E80F0-3CDC-42DD-A485-BD15885E7CA9}" type="datetimeFigureOut">
              <a:rPr lang="zh-CN" altLang="en-US" smtClean="0"/>
              <a:t>2018/9/5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B27D72F-20FA-4F5A-A33B-8DCC5142EF75}" type="slidenum">
              <a:rPr lang="zh-CN" altLang="en-US" smtClean="0"/>
              <a:t>‹#›</a:t>
            </a:fld>
            <a:endParaRPr lang="zh-CN" altLang="en-US"/>
          </a:p>
        </p:txBody>
      </p:sp>
    </p:spTree>
    <p:extLst>
      <p:ext uri="{BB962C8B-B14F-4D97-AF65-F5344CB8AC3E}">
        <p14:creationId xmlns:p14="http://schemas.microsoft.com/office/powerpoint/2010/main" val="4022853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4_标题幻灯片">
    <p:spTree>
      <p:nvGrpSpPr>
        <p:cNvPr id="1" name=""/>
        <p:cNvGrpSpPr/>
        <p:nvPr/>
      </p:nvGrpSpPr>
      <p:grpSpPr>
        <a:xfrm>
          <a:off x="0" y="0"/>
          <a:ext cx="0" cy="0"/>
          <a:chOff x="0" y="0"/>
          <a:chExt cx="0" cy="0"/>
        </a:xfrm>
      </p:grpSpPr>
      <p:sp>
        <p:nvSpPr>
          <p:cNvPr id="3" name="矩形 2"/>
          <p:cNvSpPr/>
          <p:nvPr userDrawn="1"/>
        </p:nvSpPr>
        <p:spPr>
          <a:xfrm>
            <a:off x="0" y="160276"/>
            <a:ext cx="467291" cy="3240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4" name="文本框 37"/>
          <p:cNvSpPr txBox="1"/>
          <p:nvPr userDrawn="1"/>
        </p:nvSpPr>
        <p:spPr>
          <a:xfrm>
            <a:off x="545445" y="196280"/>
            <a:ext cx="1369614" cy="315475"/>
          </a:xfrm>
          <a:prstGeom prst="rect">
            <a:avLst/>
          </a:prstGeom>
          <a:noFill/>
        </p:spPr>
        <p:txBody>
          <a:bodyPr wrap="none" lIns="68584" tIns="34292" rIns="68584" bIns="34292" rtlCol="0">
            <a:spAutoFit/>
          </a:bodyPr>
          <a:lstStyle/>
          <a:p>
            <a:pPr lvl="0"/>
            <a:r>
              <a:rPr lang="zh-CN" altLang="zh-CN" sz="1600" b="0" dirty="0">
                <a:solidFill>
                  <a:schemeClr val="accent1"/>
                </a:solidFill>
                <a:latin typeface="微软雅黑" pitchFamily="34" charset="-122"/>
                <a:ea typeface="微软雅黑" pitchFamily="34" charset="-122"/>
              </a:rPr>
              <a:t>成功项目展示</a:t>
            </a:r>
          </a:p>
        </p:txBody>
      </p:sp>
    </p:spTree>
    <p:extLst>
      <p:ext uri="{BB962C8B-B14F-4D97-AF65-F5344CB8AC3E}">
        <p14:creationId xmlns:p14="http://schemas.microsoft.com/office/powerpoint/2010/main" val="1037765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sp>
        <p:nvSpPr>
          <p:cNvPr id="3" name="矩形 2"/>
          <p:cNvSpPr/>
          <p:nvPr userDrawn="1"/>
        </p:nvSpPr>
        <p:spPr>
          <a:xfrm>
            <a:off x="0" y="160276"/>
            <a:ext cx="467291" cy="3240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4" name="文本框 37"/>
          <p:cNvSpPr txBox="1"/>
          <p:nvPr userDrawn="1"/>
        </p:nvSpPr>
        <p:spPr>
          <a:xfrm>
            <a:off x="545445" y="196280"/>
            <a:ext cx="1369614" cy="315475"/>
          </a:xfrm>
          <a:prstGeom prst="rect">
            <a:avLst/>
          </a:prstGeom>
          <a:noFill/>
        </p:spPr>
        <p:txBody>
          <a:bodyPr wrap="none" lIns="68584" tIns="34292" rIns="68584" bIns="34292" rtlCol="0">
            <a:spAutoFit/>
          </a:bodyPr>
          <a:lstStyle/>
          <a:p>
            <a:r>
              <a:rPr lang="zh-CN" altLang="zh-CN" sz="1600" b="0" dirty="0">
                <a:solidFill>
                  <a:schemeClr val="accent1"/>
                </a:solidFill>
                <a:latin typeface="微软雅黑" pitchFamily="34" charset="-122"/>
                <a:ea typeface="微软雅黑" pitchFamily="34" charset="-122"/>
              </a:rPr>
              <a:t>明年工作计划</a:t>
            </a:r>
          </a:p>
        </p:txBody>
      </p:sp>
    </p:spTree>
    <p:extLst>
      <p:ext uri="{BB962C8B-B14F-4D97-AF65-F5344CB8AC3E}">
        <p14:creationId xmlns:p14="http://schemas.microsoft.com/office/powerpoint/2010/main" val="8878464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3006"/>
            <a:ext cx="2949178" cy="1200521"/>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798"/>
            <a:ext cx="4629150" cy="3656347"/>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526"/>
            <a:ext cx="2949178" cy="2859574"/>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F34E80F0-3CDC-42DD-A485-BD15885E7CA9}" type="datetimeFigureOut">
              <a:rPr lang="zh-CN" altLang="en-US" smtClean="0"/>
              <a:t>2018/9/5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B27D72F-20FA-4F5A-A33B-8DCC5142EF75}" type="slidenum">
              <a:rPr lang="zh-CN" altLang="en-US" smtClean="0"/>
              <a:t>‹#›</a:t>
            </a:fld>
            <a:endParaRPr lang="zh-CN" altLang="en-US"/>
          </a:p>
        </p:txBody>
      </p:sp>
    </p:spTree>
    <p:extLst>
      <p:ext uri="{BB962C8B-B14F-4D97-AF65-F5344CB8AC3E}">
        <p14:creationId xmlns:p14="http://schemas.microsoft.com/office/powerpoint/2010/main" val="228075440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3006"/>
            <a:ext cx="2949178" cy="1200521"/>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798"/>
            <a:ext cx="4629150" cy="3656347"/>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526"/>
            <a:ext cx="2949178" cy="2859574"/>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F34E80F0-3CDC-42DD-A485-BD15885E7CA9}" type="datetimeFigureOut">
              <a:rPr lang="zh-CN" altLang="en-US" smtClean="0"/>
              <a:t>2018/9/5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B27D72F-20FA-4F5A-A33B-8DCC5142EF75}" type="slidenum">
              <a:rPr lang="zh-CN" altLang="en-US" smtClean="0"/>
              <a:t>‹#›</a:t>
            </a:fld>
            <a:endParaRPr lang="zh-CN" altLang="en-US"/>
          </a:p>
        </p:txBody>
      </p:sp>
    </p:spTree>
    <p:extLst>
      <p:ext uri="{BB962C8B-B14F-4D97-AF65-F5344CB8AC3E}">
        <p14:creationId xmlns:p14="http://schemas.microsoft.com/office/powerpoint/2010/main" val="30325693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34E80F0-3CDC-42DD-A485-BD15885E7CA9}" type="datetimeFigureOut">
              <a:rPr lang="zh-CN" altLang="en-US" smtClean="0"/>
              <a:t>2018/9/5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B27D72F-20FA-4F5A-A33B-8DCC5142EF75}" type="slidenum">
              <a:rPr lang="zh-CN" altLang="en-US" smtClean="0"/>
              <a:t>‹#›</a:t>
            </a:fld>
            <a:endParaRPr lang="zh-CN" altLang="en-US"/>
          </a:p>
        </p:txBody>
      </p:sp>
    </p:spTree>
    <p:extLst>
      <p:ext uri="{BB962C8B-B14F-4D97-AF65-F5344CB8AC3E}">
        <p14:creationId xmlns:p14="http://schemas.microsoft.com/office/powerpoint/2010/main" val="304407497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928"/>
            <a:ext cx="1971675" cy="4360224"/>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928"/>
            <a:ext cx="5800725" cy="4360224"/>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34E80F0-3CDC-42DD-A485-BD15885E7CA9}" type="datetimeFigureOut">
              <a:rPr lang="zh-CN" altLang="en-US" smtClean="0"/>
              <a:t>2018/9/5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B27D72F-20FA-4F5A-A33B-8DCC5142EF75}" type="slidenum">
              <a:rPr lang="zh-CN" altLang="en-US" smtClean="0"/>
              <a:t>‹#›</a:t>
            </a:fld>
            <a:endParaRPr lang="zh-CN" altLang="en-US"/>
          </a:p>
        </p:txBody>
      </p:sp>
    </p:spTree>
    <p:extLst>
      <p:ext uri="{BB962C8B-B14F-4D97-AF65-F5344CB8AC3E}">
        <p14:creationId xmlns:p14="http://schemas.microsoft.com/office/powerpoint/2010/main" val="175977596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208323797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36033600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3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457200" y="4768735"/>
            <a:ext cx="2133600" cy="273929"/>
          </a:xfrm>
          <a:prstGeom prst="rect">
            <a:avLst/>
          </a:prstGeom>
        </p:spPr>
        <p:txBody>
          <a:bodyPr/>
          <a:lstStyle/>
          <a:p>
            <a:endParaRPr lang="zh-CN" altLang="en-US"/>
          </a:p>
        </p:txBody>
      </p:sp>
      <p:sp>
        <p:nvSpPr>
          <p:cNvPr id="5" name="页脚占位符 4"/>
          <p:cNvSpPr>
            <a:spLocks noGrp="1"/>
          </p:cNvSpPr>
          <p:nvPr>
            <p:ph type="ftr" sz="quarter" idx="11"/>
          </p:nvPr>
        </p:nvSpPr>
        <p:spPr>
          <a:xfrm>
            <a:off x="3124200" y="4768735"/>
            <a:ext cx="2895600" cy="273929"/>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586119" y="4788104"/>
            <a:ext cx="410853" cy="273929"/>
          </a:xfrm>
          <a:prstGeom prst="rect">
            <a:avLst/>
          </a:prstGeom>
        </p:spPr>
        <p:txBody>
          <a:bodyPr/>
          <a:lstStyle/>
          <a:p>
            <a:fld id="{ECB62A96-75BD-4D1B-A9DE-49026C62D5F2}" type="slidenum">
              <a:rPr lang="zh-CN" altLang="en-US" smtClean="0"/>
              <a:pPr/>
              <a:t>‹#›</a:t>
            </a:fld>
            <a:endParaRPr lang="zh-CN" altLang="en-US"/>
          </a:p>
        </p:txBody>
      </p:sp>
    </p:spTree>
    <p:extLst>
      <p:ext uri="{BB962C8B-B14F-4D97-AF65-F5344CB8AC3E}">
        <p14:creationId xmlns:p14="http://schemas.microsoft.com/office/powerpoint/2010/main" val="37630965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68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F34E80F0-3CDC-42DD-A485-BD15885E7CA9}" type="datetimeFigureOut">
              <a:rPr lang="zh-CN" altLang="en-US" smtClean="0"/>
              <a:t>2018/9/5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B27D72F-20FA-4F5A-A33B-8DCC5142EF75}" type="slidenum">
              <a:rPr lang="zh-CN" altLang="en-US" smtClean="0"/>
              <a:t>‹#›</a:t>
            </a:fld>
            <a:endParaRPr lang="zh-CN" altLang="en-US"/>
          </a:p>
        </p:txBody>
      </p:sp>
    </p:spTree>
    <p:extLst>
      <p:ext uri="{BB962C8B-B14F-4D97-AF65-F5344CB8AC3E}">
        <p14:creationId xmlns:p14="http://schemas.microsoft.com/office/powerpoint/2010/main" val="20178533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700"/>
            <a:ext cx="7886700" cy="214021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3160"/>
            <a:ext cx="7886700" cy="1125488"/>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F34E80F0-3CDC-42DD-A485-BD15885E7CA9}" type="datetimeFigureOut">
              <a:rPr lang="zh-CN" altLang="en-US" smtClean="0"/>
              <a:t>2018/9/5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B27D72F-20FA-4F5A-A33B-8DCC5142EF75}" type="slidenum">
              <a:rPr lang="zh-CN" altLang="en-US" smtClean="0"/>
              <a:t>‹#›</a:t>
            </a:fld>
            <a:endParaRPr lang="zh-CN" altLang="en-US"/>
          </a:p>
        </p:txBody>
      </p:sp>
    </p:spTree>
    <p:extLst>
      <p:ext uri="{BB962C8B-B14F-4D97-AF65-F5344CB8AC3E}">
        <p14:creationId xmlns:p14="http://schemas.microsoft.com/office/powerpoint/2010/main" val="25012708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642"/>
            <a:ext cx="3886200" cy="3264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642"/>
            <a:ext cx="3886200" cy="326451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F34E80F0-3CDC-42DD-A485-BD15885E7CA9}" type="datetimeFigureOut">
              <a:rPr lang="zh-CN" altLang="en-US" smtClean="0"/>
              <a:t>2018/9/5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B27D72F-20FA-4F5A-A33B-8DCC5142EF75}" type="slidenum">
              <a:rPr lang="zh-CN" altLang="en-US" smtClean="0"/>
              <a:t>‹#›</a:t>
            </a:fld>
            <a:endParaRPr lang="zh-CN" altLang="en-US"/>
          </a:p>
        </p:txBody>
      </p:sp>
    </p:spTree>
    <p:extLst>
      <p:ext uri="{BB962C8B-B14F-4D97-AF65-F5344CB8AC3E}">
        <p14:creationId xmlns:p14="http://schemas.microsoft.com/office/powerpoint/2010/main" val="28068720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929"/>
            <a:ext cx="7886700" cy="994479"/>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1261"/>
            <a:ext cx="3868340" cy="61812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p:nvPr>
        </p:nvSpPr>
        <p:spPr>
          <a:xfrm>
            <a:off x="629842" y="1879386"/>
            <a:ext cx="3868340" cy="276429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1261"/>
            <a:ext cx="3887391" cy="61812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p:nvPr>
        </p:nvSpPr>
        <p:spPr>
          <a:xfrm>
            <a:off x="4629150" y="1879386"/>
            <a:ext cx="3887391" cy="276429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F34E80F0-3CDC-42DD-A485-BD15885E7CA9}" type="datetimeFigureOut">
              <a:rPr lang="zh-CN" altLang="en-US" smtClean="0"/>
              <a:t>2018/9/5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B27D72F-20FA-4F5A-A33B-8DCC5142EF75}" type="slidenum">
              <a:rPr lang="zh-CN" altLang="en-US" smtClean="0"/>
              <a:t>‹#›</a:t>
            </a:fld>
            <a:endParaRPr lang="zh-CN" altLang="en-US"/>
          </a:p>
        </p:txBody>
      </p:sp>
    </p:spTree>
    <p:extLst>
      <p:ext uri="{BB962C8B-B14F-4D97-AF65-F5344CB8AC3E}">
        <p14:creationId xmlns:p14="http://schemas.microsoft.com/office/powerpoint/2010/main" val="19851125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F34E80F0-3CDC-42DD-A485-BD15885E7CA9}" type="datetimeFigureOut">
              <a:rPr lang="zh-CN" altLang="en-US" smtClean="0"/>
              <a:t>2018/9/5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B27D72F-20FA-4F5A-A33B-8DCC5142EF75}" type="slidenum">
              <a:rPr lang="zh-CN" altLang="en-US" smtClean="0"/>
              <a:t>‹#›</a:t>
            </a:fld>
            <a:endParaRPr lang="zh-CN" altLang="en-US"/>
          </a:p>
        </p:txBody>
      </p:sp>
    </p:spTree>
    <p:extLst>
      <p:ext uri="{BB962C8B-B14F-4D97-AF65-F5344CB8AC3E}">
        <p14:creationId xmlns:p14="http://schemas.microsoft.com/office/powerpoint/2010/main" val="5203195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4E80F0-3CDC-42DD-A485-BD15885E7CA9}" type="datetimeFigureOut">
              <a:rPr lang="zh-CN" altLang="en-US" smtClean="0"/>
              <a:t>2018/9/5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B27D72F-20FA-4F5A-A33B-8DCC5142EF75}" type="slidenum">
              <a:rPr lang="zh-CN" altLang="en-US" smtClean="0"/>
              <a:t>‹#›</a:t>
            </a:fld>
            <a:endParaRPr lang="zh-CN" altLang="en-US"/>
          </a:p>
        </p:txBody>
      </p:sp>
    </p:spTree>
    <p:extLst>
      <p:ext uri="{BB962C8B-B14F-4D97-AF65-F5344CB8AC3E}">
        <p14:creationId xmlns:p14="http://schemas.microsoft.com/office/powerpoint/2010/main" val="31731519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3" name="矩形 2"/>
          <p:cNvSpPr/>
          <p:nvPr userDrawn="1"/>
        </p:nvSpPr>
        <p:spPr>
          <a:xfrm>
            <a:off x="0" y="160276"/>
            <a:ext cx="467291" cy="3240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4" name="文本框 37"/>
          <p:cNvSpPr txBox="1"/>
          <p:nvPr userDrawn="1"/>
        </p:nvSpPr>
        <p:spPr>
          <a:xfrm>
            <a:off x="545445" y="196280"/>
            <a:ext cx="1369614" cy="315475"/>
          </a:xfrm>
          <a:prstGeom prst="rect">
            <a:avLst/>
          </a:prstGeom>
          <a:noFill/>
        </p:spPr>
        <p:txBody>
          <a:bodyPr wrap="none" lIns="68584" tIns="34292" rIns="68584" bIns="34292" rtlCol="0">
            <a:spAutoFit/>
          </a:bodyPr>
          <a:lstStyle/>
          <a:p>
            <a:pPr lvl="0"/>
            <a:r>
              <a:rPr lang="zh-CN" altLang="zh-CN" sz="1600" b="0" i="0" dirty="0">
                <a:solidFill>
                  <a:schemeClr val="accent1"/>
                </a:solidFill>
                <a:latin typeface="微软雅黑" pitchFamily="34" charset="-122"/>
                <a:ea typeface="微软雅黑" pitchFamily="34" charset="-122"/>
              </a:rPr>
              <a:t>年度工作概述</a:t>
            </a:r>
          </a:p>
        </p:txBody>
      </p:sp>
    </p:spTree>
    <p:extLst>
      <p:ext uri="{BB962C8B-B14F-4D97-AF65-F5344CB8AC3E}">
        <p14:creationId xmlns:p14="http://schemas.microsoft.com/office/powerpoint/2010/main" val="1623421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sp>
        <p:nvSpPr>
          <p:cNvPr id="3" name="矩形 2"/>
          <p:cNvSpPr/>
          <p:nvPr userDrawn="1"/>
        </p:nvSpPr>
        <p:spPr>
          <a:xfrm>
            <a:off x="0" y="160276"/>
            <a:ext cx="467291" cy="3240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4" tIns="34292" rIns="68584" bIns="34292" rtlCol="0" anchor="ctr"/>
          <a:lstStyle/>
          <a:p>
            <a:pPr algn="ctr" defTabSz="685795"/>
            <a:endParaRPr lang="zh-CN" altLang="en-US" sz="1400" dirty="0">
              <a:solidFill>
                <a:srgbClr val="E7E6E6">
                  <a:lumMod val="50000"/>
                </a:srgbClr>
              </a:solidFill>
              <a:cs typeface="+mn-ea"/>
              <a:sym typeface="+mn-lt"/>
            </a:endParaRPr>
          </a:p>
        </p:txBody>
      </p:sp>
      <p:sp>
        <p:nvSpPr>
          <p:cNvPr id="4" name="文本框 37"/>
          <p:cNvSpPr txBox="1"/>
          <p:nvPr userDrawn="1"/>
        </p:nvSpPr>
        <p:spPr>
          <a:xfrm>
            <a:off x="545445" y="196280"/>
            <a:ext cx="1369614" cy="315475"/>
          </a:xfrm>
          <a:prstGeom prst="rect">
            <a:avLst/>
          </a:prstGeom>
          <a:noFill/>
        </p:spPr>
        <p:txBody>
          <a:bodyPr wrap="none" lIns="68584" tIns="34292" rIns="68584" bIns="34292" rtlCol="0">
            <a:spAutoFit/>
          </a:bodyPr>
          <a:lstStyle/>
          <a:p>
            <a:pPr lvl="0"/>
            <a:r>
              <a:rPr lang="zh-CN" altLang="zh-CN" sz="1600" b="0" dirty="0">
                <a:solidFill>
                  <a:schemeClr val="accent1"/>
                </a:solidFill>
                <a:latin typeface="微软雅黑" pitchFamily="34" charset="-122"/>
                <a:ea typeface="微软雅黑" pitchFamily="34" charset="-122"/>
              </a:rPr>
              <a:t>工作完成情况</a:t>
            </a:r>
          </a:p>
        </p:txBody>
      </p:sp>
    </p:spTree>
    <p:extLst>
      <p:ext uri="{BB962C8B-B14F-4D97-AF65-F5344CB8AC3E}">
        <p14:creationId xmlns:p14="http://schemas.microsoft.com/office/powerpoint/2010/main" val="35068131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929"/>
            <a:ext cx="7886700" cy="994479"/>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642"/>
            <a:ext cx="7886700" cy="3264511"/>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4" name="Date Placeholder 3"/>
          <p:cNvSpPr>
            <a:spLocks noGrp="1"/>
          </p:cNvSpPr>
          <p:nvPr>
            <p:ph type="dt" sz="half" idx="2"/>
          </p:nvPr>
        </p:nvSpPr>
        <p:spPr>
          <a:xfrm>
            <a:off x="628650" y="4768735"/>
            <a:ext cx="2057400" cy="273928"/>
          </a:xfrm>
          <a:prstGeom prst="rect">
            <a:avLst/>
          </a:prstGeom>
        </p:spPr>
        <p:txBody>
          <a:bodyPr vert="horz" lIns="91440" tIns="45720" rIns="91440" bIns="45720" rtlCol="0" anchor="ctr"/>
          <a:lstStyle>
            <a:lvl1pPr algn="l">
              <a:defRPr sz="900">
                <a:solidFill>
                  <a:schemeClr val="tx1">
                    <a:tint val="75000"/>
                  </a:schemeClr>
                </a:solidFill>
              </a:defRPr>
            </a:lvl1pPr>
          </a:lstStyle>
          <a:p>
            <a:fld id="{F34E80F0-3CDC-42DD-A485-BD15885E7CA9}" type="datetimeFigureOut">
              <a:rPr lang="zh-CN" altLang="en-US" smtClean="0"/>
              <a:t>2018/9/5</a:t>
            </a:fld>
            <a:endParaRPr lang="zh-CN" altLang="en-US"/>
          </a:p>
        </p:txBody>
      </p:sp>
      <p:sp>
        <p:nvSpPr>
          <p:cNvPr id="5" name="Footer Placeholder 4"/>
          <p:cNvSpPr>
            <a:spLocks noGrp="1"/>
          </p:cNvSpPr>
          <p:nvPr>
            <p:ph type="ftr" sz="quarter" idx="3"/>
          </p:nvPr>
        </p:nvSpPr>
        <p:spPr>
          <a:xfrm>
            <a:off x="3028950" y="4768735"/>
            <a:ext cx="3086100" cy="273928"/>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8735"/>
            <a:ext cx="2057400" cy="273928"/>
          </a:xfrm>
          <a:prstGeom prst="rect">
            <a:avLst/>
          </a:prstGeom>
        </p:spPr>
        <p:txBody>
          <a:bodyPr vert="horz" lIns="91440" tIns="45720" rIns="91440" bIns="45720" rtlCol="0" anchor="ctr"/>
          <a:lstStyle>
            <a:lvl1pPr algn="r">
              <a:defRPr sz="900">
                <a:solidFill>
                  <a:schemeClr val="tx1">
                    <a:tint val="75000"/>
                  </a:schemeClr>
                </a:solidFill>
              </a:defRPr>
            </a:lvl1pPr>
          </a:lstStyle>
          <a:p>
            <a:fld id="{5B27D72F-20FA-4F5A-A33B-8DCC5142EF75}" type="slidenum">
              <a:rPr lang="zh-CN" altLang="en-US" smtClean="0"/>
              <a:t>‹#›</a:t>
            </a:fld>
            <a:endParaRPr lang="zh-CN" altLang="en-US"/>
          </a:p>
        </p:txBody>
      </p:sp>
    </p:spTree>
    <p:extLst>
      <p:ext uri="{BB962C8B-B14F-4D97-AF65-F5344CB8AC3E}">
        <p14:creationId xmlns:p14="http://schemas.microsoft.com/office/powerpoint/2010/main" val="325082191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8" r:id="rId8"/>
    <p:sldLayoutId id="2147483679" r:id="rId9"/>
    <p:sldLayoutId id="2147483680" r:id="rId10"/>
    <p:sldLayoutId id="2147483681" r:id="rId11"/>
    <p:sldLayoutId id="2147483668" r:id="rId12"/>
    <p:sldLayoutId id="2147483669" r:id="rId13"/>
    <p:sldLayoutId id="2147483670" r:id="rId14"/>
    <p:sldLayoutId id="2147483671" r:id="rId15"/>
    <p:sldLayoutId id="2147483672" r:id="rId16"/>
    <p:sldLayoutId id="2147483673" r:id="rId17"/>
    <p:sldLayoutId id="2147483674" r:id="rId18"/>
    <p:sldLayoutId id="2147483676" r:id="rId1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11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11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11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11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11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2.tiff"/><Relationship Id="rId2" Type="http://schemas.openxmlformats.org/officeDocument/2006/relationships/tags" Target="../tags/tag2.xml"/><Relationship Id="rId16" Type="http://schemas.openxmlformats.org/officeDocument/2006/relationships/notesSlide" Target="../notesSlides/notesSlide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slideLayout" Target="../slideLayouts/slideLayout16.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a:srcRect l="5206" r="6686" b="5639"/>
          <a:stretch/>
        </p:blipFill>
        <p:spPr>
          <a:xfrm>
            <a:off x="0" y="0"/>
            <a:ext cx="9144000" cy="5145088"/>
          </a:xfrm>
          <a:prstGeom prst="rect">
            <a:avLst/>
          </a:prstGeom>
        </p:spPr>
      </p:pic>
      <p:sp>
        <p:nvSpPr>
          <p:cNvPr id="11" name="流程图: 过程 10">
            <a:extLst>
              <a:ext uri="{FF2B5EF4-FFF2-40B4-BE49-F238E27FC236}">
                <a16:creationId xmlns:a16="http://schemas.microsoft.com/office/drawing/2014/main" id="{B022E788-3BA7-4434-BDBA-AB84592AF9D3}"/>
              </a:ext>
            </a:extLst>
          </p:cNvPr>
          <p:cNvSpPr/>
          <p:nvPr/>
        </p:nvSpPr>
        <p:spPr>
          <a:xfrm>
            <a:off x="2655" y="3098800"/>
            <a:ext cx="9144000" cy="2046288"/>
          </a:xfrm>
          <a:prstGeom prst="flowChartProcess">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Rectangle 18">
            <a:extLst>
              <a:ext uri="{FF2B5EF4-FFF2-40B4-BE49-F238E27FC236}">
                <a16:creationId xmlns:a16="http://schemas.microsoft.com/office/drawing/2014/main" id="{0D4AA8C8-543B-4EB9-92F8-9678F5F405E3}"/>
              </a:ext>
            </a:extLst>
          </p:cNvPr>
          <p:cNvSpPr>
            <a:spLocks noChangeArrowheads="1"/>
          </p:cNvSpPr>
          <p:nvPr/>
        </p:nvSpPr>
        <p:spPr bwMode="auto">
          <a:xfrm>
            <a:off x="192005" y="3645815"/>
            <a:ext cx="7891427"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zh-CN" altLang="en-US" sz="2800" b="1" dirty="0">
                <a:solidFill>
                  <a:srgbClr val="FF0000"/>
                </a:solidFill>
              </a:rPr>
              <a:t>公路干线物流区域货源供需关系预测与区域间调度</a:t>
            </a:r>
          </a:p>
        </p:txBody>
      </p:sp>
      <p:sp>
        <p:nvSpPr>
          <p:cNvPr id="7" name="Rectangle 20">
            <a:extLst>
              <a:ext uri="{FF2B5EF4-FFF2-40B4-BE49-F238E27FC236}">
                <a16:creationId xmlns:a16="http://schemas.microsoft.com/office/drawing/2014/main" id="{79756647-0083-4B96-888A-9E65000A205E}"/>
              </a:ext>
            </a:extLst>
          </p:cNvPr>
          <p:cNvSpPr>
            <a:spLocks noChangeArrowheads="1"/>
          </p:cNvSpPr>
          <p:nvPr/>
        </p:nvSpPr>
        <p:spPr bwMode="auto">
          <a:xfrm>
            <a:off x="4648783" y="4623717"/>
            <a:ext cx="3332102" cy="246221"/>
          </a:xfrm>
          <a:prstGeom prst="rect">
            <a:avLst/>
          </a:prstGeom>
          <a:solidFill>
            <a:srgbClr val="C00000"/>
          </a:solidFill>
          <a:ln>
            <a:noFill/>
          </a:ln>
          <a:extLst/>
        </p:spPr>
        <p:txBody>
          <a:bodyPr wrap="square" lIns="0" tIns="0" rIns="0" bIns="0">
            <a:spAutoFit/>
          </a:bodyPr>
          <a:lstStyle/>
          <a:p>
            <a:pPr algn="ctr" fontAlgn="base">
              <a:spcBef>
                <a:spcPct val="0"/>
              </a:spcBef>
              <a:spcAft>
                <a:spcPct val="0"/>
              </a:spcAft>
              <a:buFont typeface="Arial" pitchFamily="34" charset="0"/>
              <a:buNone/>
            </a:pPr>
            <a:r>
              <a:rPr lang="zh-CN" altLang="en-US" sz="1600" dirty="0">
                <a:solidFill>
                  <a:schemeClr val="bg1"/>
                </a:solidFill>
                <a:latin typeface="微软雅黑" panose="020B0503020204020204" pitchFamily="34" charset="-122"/>
                <a:ea typeface="微软雅黑" panose="020B0503020204020204" pitchFamily="34" charset="-122"/>
                <a:cs typeface="Arial" pitchFamily="34" charset="0"/>
              </a:rPr>
              <a:t>团队</a:t>
            </a:r>
            <a:r>
              <a:rPr lang="en-US" altLang="zh-CN" sz="1600" dirty="0">
                <a:solidFill>
                  <a:schemeClr val="bg1"/>
                </a:solidFill>
                <a:latin typeface="微软雅黑" panose="020B0503020204020204" pitchFamily="34" charset="-122"/>
                <a:ea typeface="微软雅黑" panose="020B0503020204020204" pitchFamily="34" charset="-122"/>
                <a:cs typeface="Arial" pitchFamily="34" charset="0"/>
              </a:rPr>
              <a:t>:</a:t>
            </a:r>
            <a:r>
              <a:rPr lang="en-US" altLang="zh-CN" sz="1600" dirty="0" err="1">
                <a:solidFill>
                  <a:schemeClr val="bg1"/>
                </a:solidFill>
                <a:latin typeface="微软雅黑" panose="020B0503020204020204" pitchFamily="34" charset="-122"/>
                <a:ea typeface="微软雅黑" panose="020B0503020204020204" pitchFamily="34" charset="-122"/>
                <a:cs typeface="Arial" pitchFamily="34" charset="0"/>
              </a:rPr>
              <a:t>NatureKitty</a:t>
            </a:r>
            <a:r>
              <a:rPr lang="en-US" altLang="zh-CN" sz="1600" dirty="0">
                <a:solidFill>
                  <a:schemeClr val="bg1"/>
                </a:solidFill>
                <a:latin typeface="微软雅黑" panose="020B0503020204020204" pitchFamily="34" charset="-122"/>
                <a:ea typeface="微软雅黑" panose="020B0503020204020204" pitchFamily="34" charset="-122"/>
                <a:cs typeface="Arial" pitchFamily="34" charset="0"/>
              </a:rPr>
              <a:t>   </a:t>
            </a:r>
            <a:r>
              <a:rPr lang="zh-CN" altLang="en-US" sz="1600" dirty="0">
                <a:solidFill>
                  <a:schemeClr val="bg1"/>
                </a:solidFill>
                <a:latin typeface="微软雅黑" panose="020B0503020204020204" pitchFamily="34" charset="-122"/>
                <a:ea typeface="微软雅黑" panose="020B0503020204020204" pitchFamily="34" charset="-122"/>
                <a:cs typeface="Arial" pitchFamily="34" charset="0"/>
              </a:rPr>
              <a:t>答辩人</a:t>
            </a:r>
            <a:r>
              <a:rPr lang="en-US" altLang="zh-CN" sz="1600" dirty="0">
                <a:solidFill>
                  <a:schemeClr val="bg1"/>
                </a:solidFill>
                <a:latin typeface="微软雅黑" panose="020B0503020204020204" pitchFamily="34" charset="-122"/>
                <a:ea typeface="微软雅黑" panose="020B0503020204020204" pitchFamily="34" charset="-122"/>
                <a:cs typeface="Arial" pitchFamily="34" charset="0"/>
              </a:rPr>
              <a:t>:</a:t>
            </a:r>
            <a:r>
              <a:rPr lang="zh-CN" altLang="en-US" sz="1600" dirty="0">
                <a:solidFill>
                  <a:schemeClr val="bg1"/>
                </a:solidFill>
                <a:latin typeface="微软雅黑" panose="020B0503020204020204" pitchFamily="34" charset="-122"/>
                <a:ea typeface="微软雅黑" panose="020B0503020204020204" pitchFamily="34" charset="-122"/>
                <a:cs typeface="Arial" pitchFamily="34" charset="0"/>
              </a:rPr>
              <a:t>张寒青  </a:t>
            </a:r>
          </a:p>
        </p:txBody>
      </p:sp>
      <p:sp>
        <p:nvSpPr>
          <p:cNvPr id="12" name="箭头: 五边形 11">
            <a:extLst>
              <a:ext uri="{FF2B5EF4-FFF2-40B4-BE49-F238E27FC236}">
                <a16:creationId xmlns:a16="http://schemas.microsoft.com/office/drawing/2014/main" id="{61EC1B9E-025A-46A8-96DD-B51DA722A740}"/>
              </a:ext>
            </a:extLst>
          </p:cNvPr>
          <p:cNvSpPr/>
          <p:nvPr/>
        </p:nvSpPr>
        <p:spPr>
          <a:xfrm rot="5400000">
            <a:off x="7283340" y="3898902"/>
            <a:ext cx="1955803" cy="3556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785451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D81EE27-C99E-43D1-8A52-5487A162C8B5}"/>
              </a:ext>
            </a:extLst>
          </p:cNvPr>
          <p:cNvSpPr/>
          <p:nvPr/>
        </p:nvSpPr>
        <p:spPr>
          <a:xfrm>
            <a:off x="2217" y="159656"/>
            <a:ext cx="518483" cy="322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0B5C808A-F1A4-4015-8C99-D6B891ED35B0}"/>
              </a:ext>
            </a:extLst>
          </p:cNvPr>
          <p:cNvSpPr txBox="1"/>
          <p:nvPr/>
        </p:nvSpPr>
        <p:spPr>
          <a:xfrm>
            <a:off x="666750" y="164068"/>
            <a:ext cx="1130300" cy="369332"/>
          </a:xfrm>
          <a:prstGeom prst="rect">
            <a:avLst/>
          </a:prstGeom>
          <a:noFill/>
        </p:spPr>
        <p:txBody>
          <a:bodyPr wrap="square" rtlCol="0">
            <a:spAutoFit/>
          </a:bodyPr>
          <a:lstStyle/>
          <a:p>
            <a:r>
              <a:rPr lang="zh-CN" altLang="en-US" dirty="0">
                <a:solidFill>
                  <a:schemeClr val="accent5"/>
                </a:solidFill>
                <a:latin typeface="黑体" panose="02010609060101010101" pitchFamily="49" charset="-122"/>
                <a:ea typeface="黑体" panose="02010609060101010101" pitchFamily="49" charset="-122"/>
              </a:rPr>
              <a:t>方案原理</a:t>
            </a:r>
          </a:p>
        </p:txBody>
      </p:sp>
      <p:sp>
        <p:nvSpPr>
          <p:cNvPr id="36" name="文本框 35">
            <a:extLst>
              <a:ext uri="{FF2B5EF4-FFF2-40B4-BE49-F238E27FC236}">
                <a16:creationId xmlns:a16="http://schemas.microsoft.com/office/drawing/2014/main" id="{2C268D93-1521-4C2B-BBB2-6C957FF88C60}"/>
              </a:ext>
            </a:extLst>
          </p:cNvPr>
          <p:cNvSpPr txBox="1"/>
          <p:nvPr/>
        </p:nvSpPr>
        <p:spPr>
          <a:xfrm>
            <a:off x="1851963" y="4134082"/>
            <a:ext cx="5745535" cy="369332"/>
          </a:xfrm>
          <a:prstGeom prst="rect">
            <a:avLst/>
          </a:prstGeom>
          <a:noFill/>
        </p:spPr>
        <p:txBody>
          <a:bodyPr wrap="square" rtlCol="0">
            <a:spAutoFit/>
          </a:bodyPr>
          <a:lstStyle/>
          <a:p>
            <a:r>
              <a:rPr lang="en-US" altLang="zh-CN" dirty="0"/>
              <a:t>BCKs-RM(Basis –Cycle-Keys Regression Model)</a:t>
            </a:r>
            <a:r>
              <a:rPr lang="zh-CN" altLang="en-US" dirty="0"/>
              <a:t>方案原理图</a:t>
            </a:r>
          </a:p>
        </p:txBody>
      </p:sp>
      <p:grpSp>
        <p:nvGrpSpPr>
          <p:cNvPr id="19" name="组 18"/>
          <p:cNvGrpSpPr/>
          <p:nvPr/>
        </p:nvGrpSpPr>
        <p:grpSpPr>
          <a:xfrm>
            <a:off x="892249" y="1016331"/>
            <a:ext cx="7302035" cy="2588706"/>
            <a:chOff x="892249" y="1016331"/>
            <a:chExt cx="7302035" cy="2588706"/>
          </a:xfrm>
        </p:grpSpPr>
        <p:cxnSp>
          <p:nvCxnSpPr>
            <p:cNvPr id="26" name="直接箭头连接符 25">
              <a:extLst>
                <a:ext uri="{FF2B5EF4-FFF2-40B4-BE49-F238E27FC236}">
                  <a16:creationId xmlns:a16="http://schemas.microsoft.com/office/drawing/2014/main" id="{0523C6E8-AD6E-4C0F-A7B5-464A129F2EFC}"/>
                </a:ext>
              </a:extLst>
            </p:cNvPr>
            <p:cNvCxnSpPr>
              <a:cxnSpLocks/>
            </p:cNvCxnSpPr>
            <p:nvPr/>
          </p:nvCxnSpPr>
          <p:spPr>
            <a:xfrm>
              <a:off x="2726471" y="2360672"/>
              <a:ext cx="519612" cy="5457"/>
            </a:xfrm>
            <a:prstGeom prst="straightConnector1">
              <a:avLst/>
            </a:prstGeom>
            <a:ln w="15875">
              <a:tailEnd type="triangle"/>
            </a:ln>
          </p:spPr>
          <p:style>
            <a:lnRef idx="1">
              <a:schemeClr val="accent3"/>
            </a:lnRef>
            <a:fillRef idx="2">
              <a:schemeClr val="accent3"/>
            </a:fillRef>
            <a:effectRef idx="1">
              <a:schemeClr val="accent3"/>
            </a:effectRef>
            <a:fontRef idx="minor">
              <a:schemeClr val="dk1"/>
            </a:fontRef>
          </p:style>
        </p:cxnSp>
        <p:cxnSp>
          <p:nvCxnSpPr>
            <p:cNvPr id="27" name="直接箭头连接符 26">
              <a:extLst>
                <a:ext uri="{FF2B5EF4-FFF2-40B4-BE49-F238E27FC236}">
                  <a16:creationId xmlns:a16="http://schemas.microsoft.com/office/drawing/2014/main" id="{7282B69A-5AC3-4B0A-95D0-1A751801D162}"/>
                </a:ext>
              </a:extLst>
            </p:cNvPr>
            <p:cNvCxnSpPr>
              <a:cxnSpLocks/>
            </p:cNvCxnSpPr>
            <p:nvPr/>
          </p:nvCxnSpPr>
          <p:spPr>
            <a:xfrm>
              <a:off x="2746782" y="3286659"/>
              <a:ext cx="519612" cy="5457"/>
            </a:xfrm>
            <a:prstGeom prst="straightConnector1">
              <a:avLst/>
            </a:prstGeom>
            <a:ln w="15875">
              <a:tailEnd type="triangle"/>
            </a:ln>
          </p:spPr>
          <p:style>
            <a:lnRef idx="1">
              <a:schemeClr val="accent3"/>
            </a:lnRef>
            <a:fillRef idx="2">
              <a:schemeClr val="accent3"/>
            </a:fillRef>
            <a:effectRef idx="1">
              <a:schemeClr val="accent3"/>
            </a:effectRef>
            <a:fontRef idx="minor">
              <a:schemeClr val="dk1"/>
            </a:fontRef>
          </p:style>
        </p:cxnSp>
        <p:sp>
          <p:nvSpPr>
            <p:cNvPr id="5" name="矩形 4">
              <a:extLst>
                <a:ext uri="{FF2B5EF4-FFF2-40B4-BE49-F238E27FC236}">
                  <a16:creationId xmlns:a16="http://schemas.microsoft.com/office/drawing/2014/main" id="{6786C6E1-7B76-4537-823A-DE5582F9818F}"/>
                </a:ext>
              </a:extLst>
            </p:cNvPr>
            <p:cNvSpPr/>
            <p:nvPr/>
          </p:nvSpPr>
          <p:spPr>
            <a:xfrm>
              <a:off x="3254964" y="1163909"/>
              <a:ext cx="999535" cy="410661"/>
            </a:xfrm>
            <a:prstGeom prst="rect">
              <a:avLst/>
            </a:prstGeom>
            <a:gradFill>
              <a:gsLst>
                <a:gs pos="0">
                  <a:schemeClr val="accent1">
                    <a:lumMod val="60000"/>
                    <a:lumOff val="40000"/>
                  </a:schemeClr>
                </a:gs>
                <a:gs pos="22000">
                  <a:srgbClr val="EF9599"/>
                </a:gs>
                <a:gs pos="71000">
                  <a:srgbClr val="F19FA2"/>
                </a:gs>
                <a:gs pos="49000">
                  <a:schemeClr val="bg1"/>
                </a:gs>
                <a:gs pos="100000">
                  <a:schemeClr val="accent1">
                    <a:lumMod val="60000"/>
                    <a:lumOff val="40000"/>
                  </a:schemeClr>
                </a:gs>
              </a:gsLst>
            </a:gradFill>
            <a:ln>
              <a:noFill/>
            </a:ln>
            <a:effectLst>
              <a:outerShdw blurRad="50800" dist="76200" dir="1860000" sx="96000" sy="96000" algn="tl" rotWithShape="0">
                <a:prstClr val="black">
                  <a:alpha val="43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200" dirty="0"/>
                <a:t>Basis</a:t>
              </a:r>
              <a:endParaRPr lang="zh-CN" altLang="en-US" sz="1200" dirty="0"/>
            </a:p>
          </p:txBody>
        </p:sp>
        <p:sp>
          <p:nvSpPr>
            <p:cNvPr id="6" name="矩形 5">
              <a:extLst>
                <a:ext uri="{FF2B5EF4-FFF2-40B4-BE49-F238E27FC236}">
                  <a16:creationId xmlns:a16="http://schemas.microsoft.com/office/drawing/2014/main" id="{75121939-8435-4037-BF72-BACFF6BFD26E}"/>
                </a:ext>
              </a:extLst>
            </p:cNvPr>
            <p:cNvSpPr/>
            <p:nvPr/>
          </p:nvSpPr>
          <p:spPr>
            <a:xfrm>
              <a:off x="3248975" y="2125155"/>
              <a:ext cx="999535" cy="410663"/>
            </a:xfrm>
            <a:prstGeom prst="rect">
              <a:avLst/>
            </a:prstGeom>
            <a:gradFill>
              <a:gsLst>
                <a:gs pos="0">
                  <a:schemeClr val="accent1">
                    <a:lumMod val="60000"/>
                    <a:lumOff val="40000"/>
                  </a:schemeClr>
                </a:gs>
                <a:gs pos="22000">
                  <a:srgbClr val="EF9599"/>
                </a:gs>
                <a:gs pos="71000">
                  <a:srgbClr val="F19FA2"/>
                </a:gs>
                <a:gs pos="49000">
                  <a:schemeClr val="bg1"/>
                </a:gs>
                <a:gs pos="100000">
                  <a:schemeClr val="accent1">
                    <a:lumMod val="60000"/>
                    <a:lumOff val="40000"/>
                  </a:schemeClr>
                </a:gs>
              </a:gsLst>
            </a:gradFill>
            <a:ln>
              <a:noFill/>
            </a:ln>
            <a:effectLst>
              <a:outerShdw blurRad="50800" dist="76200" dir="1860000" sx="96000" sy="96000" algn="tl" rotWithShape="0">
                <a:prstClr val="black">
                  <a:alpha val="43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200" dirty="0"/>
                <a:t>Cycle</a:t>
              </a:r>
              <a:endParaRPr lang="zh-CN" altLang="en-US" sz="1200" dirty="0"/>
            </a:p>
          </p:txBody>
        </p:sp>
        <p:sp>
          <p:nvSpPr>
            <p:cNvPr id="7" name="矩形 6">
              <a:extLst>
                <a:ext uri="{FF2B5EF4-FFF2-40B4-BE49-F238E27FC236}">
                  <a16:creationId xmlns:a16="http://schemas.microsoft.com/office/drawing/2014/main" id="{5B25B620-E281-4DE7-AA2E-8CE5E73C98C5}"/>
                </a:ext>
              </a:extLst>
            </p:cNvPr>
            <p:cNvSpPr/>
            <p:nvPr/>
          </p:nvSpPr>
          <p:spPr>
            <a:xfrm>
              <a:off x="3246083" y="3095795"/>
              <a:ext cx="1008416" cy="410662"/>
            </a:xfrm>
            <a:prstGeom prst="rect">
              <a:avLst/>
            </a:prstGeom>
            <a:gradFill>
              <a:gsLst>
                <a:gs pos="0">
                  <a:schemeClr val="accent1">
                    <a:lumMod val="60000"/>
                    <a:lumOff val="40000"/>
                  </a:schemeClr>
                </a:gs>
                <a:gs pos="22000">
                  <a:srgbClr val="EF9599"/>
                </a:gs>
                <a:gs pos="71000">
                  <a:srgbClr val="F19FA2"/>
                </a:gs>
                <a:gs pos="49000">
                  <a:schemeClr val="bg1"/>
                </a:gs>
                <a:gs pos="100000">
                  <a:schemeClr val="accent1">
                    <a:lumMod val="60000"/>
                    <a:lumOff val="40000"/>
                  </a:schemeClr>
                </a:gs>
              </a:gsLst>
            </a:gradFill>
            <a:ln>
              <a:noFill/>
            </a:ln>
            <a:effectLst>
              <a:outerShdw blurRad="50800" dist="76200" dir="1860000" sx="96000" sy="96000" algn="tl" rotWithShape="0">
                <a:prstClr val="black">
                  <a:alpha val="43000"/>
                </a:prstClr>
              </a:outerShdw>
            </a:effectLst>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200" dirty="0"/>
                <a:t>Keys</a:t>
              </a:r>
              <a:endParaRPr lang="zh-CN" altLang="en-US" sz="1200" dirty="0"/>
            </a:p>
          </p:txBody>
        </p:sp>
        <p:sp>
          <p:nvSpPr>
            <p:cNvPr id="8" name="椭圆 7">
              <a:extLst>
                <a:ext uri="{FF2B5EF4-FFF2-40B4-BE49-F238E27FC236}">
                  <a16:creationId xmlns:a16="http://schemas.microsoft.com/office/drawing/2014/main" id="{40520578-04D5-4BAE-BB0B-E9C2FE4EA7A6}"/>
                </a:ext>
              </a:extLst>
            </p:cNvPr>
            <p:cNvSpPr/>
            <p:nvPr/>
          </p:nvSpPr>
          <p:spPr>
            <a:xfrm>
              <a:off x="4724731" y="1970012"/>
              <a:ext cx="825167" cy="720947"/>
            </a:xfrm>
            <a:prstGeom prst="ellipse">
              <a:avLst/>
            </a:prstGeom>
            <a:ln>
              <a:noFill/>
            </a:ln>
            <a:effectLst>
              <a:glow rad="114300">
                <a:schemeClr val="accent2">
                  <a:satMod val="175000"/>
                  <a:alpha val="36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构造融合</a:t>
              </a:r>
            </a:p>
          </p:txBody>
        </p:sp>
        <p:cxnSp>
          <p:nvCxnSpPr>
            <p:cNvPr id="9" name="直接箭头连接符 8">
              <a:extLst>
                <a:ext uri="{FF2B5EF4-FFF2-40B4-BE49-F238E27FC236}">
                  <a16:creationId xmlns:a16="http://schemas.microsoft.com/office/drawing/2014/main" id="{F212A0FE-659D-4B3E-914B-2FD0CB8E09E8}"/>
                </a:ext>
              </a:extLst>
            </p:cNvPr>
            <p:cNvCxnSpPr>
              <a:cxnSpLocks/>
              <a:stCxn id="5" idx="3"/>
              <a:endCxn id="8" idx="1"/>
            </p:cNvCxnSpPr>
            <p:nvPr/>
          </p:nvCxnSpPr>
          <p:spPr>
            <a:xfrm>
              <a:off x="4254499" y="1369240"/>
              <a:ext cx="591076" cy="706352"/>
            </a:xfrm>
            <a:prstGeom prst="straightConnector1">
              <a:avLst/>
            </a:prstGeom>
            <a:ln w="15875">
              <a:tailEnd type="triangle"/>
            </a:ln>
          </p:spPr>
          <p:style>
            <a:lnRef idx="1">
              <a:schemeClr val="accent3"/>
            </a:lnRef>
            <a:fillRef idx="2">
              <a:schemeClr val="accent3"/>
            </a:fillRef>
            <a:effectRef idx="1">
              <a:schemeClr val="accent3"/>
            </a:effectRef>
            <a:fontRef idx="minor">
              <a:schemeClr val="dk1"/>
            </a:fontRef>
          </p:style>
        </p:cxnSp>
        <p:cxnSp>
          <p:nvCxnSpPr>
            <p:cNvPr id="10" name="直接箭头连接符 9">
              <a:extLst>
                <a:ext uri="{FF2B5EF4-FFF2-40B4-BE49-F238E27FC236}">
                  <a16:creationId xmlns:a16="http://schemas.microsoft.com/office/drawing/2014/main" id="{DB24FB96-BF3C-4948-BBEE-DE31F9F05820}"/>
                </a:ext>
              </a:extLst>
            </p:cNvPr>
            <p:cNvCxnSpPr>
              <a:cxnSpLocks/>
              <a:stCxn id="6" idx="3"/>
              <a:endCxn id="8" idx="2"/>
            </p:cNvCxnSpPr>
            <p:nvPr/>
          </p:nvCxnSpPr>
          <p:spPr>
            <a:xfrm flipV="1">
              <a:off x="4248511" y="2330486"/>
              <a:ext cx="476221" cy="1"/>
            </a:xfrm>
            <a:prstGeom prst="straightConnector1">
              <a:avLst/>
            </a:prstGeom>
            <a:ln w="15875">
              <a:tailEnd type="triangle"/>
            </a:ln>
          </p:spPr>
          <p:style>
            <a:lnRef idx="1">
              <a:schemeClr val="accent3"/>
            </a:lnRef>
            <a:fillRef idx="2">
              <a:schemeClr val="accent3"/>
            </a:fillRef>
            <a:effectRef idx="1">
              <a:schemeClr val="accent3"/>
            </a:effectRef>
            <a:fontRef idx="minor">
              <a:schemeClr val="dk1"/>
            </a:fontRef>
          </p:style>
        </p:cxnSp>
        <p:cxnSp>
          <p:nvCxnSpPr>
            <p:cNvPr id="11" name="直接箭头连接符 10">
              <a:extLst>
                <a:ext uri="{FF2B5EF4-FFF2-40B4-BE49-F238E27FC236}">
                  <a16:creationId xmlns:a16="http://schemas.microsoft.com/office/drawing/2014/main" id="{CE70A815-78FF-4441-8D12-31F2B7C550C9}"/>
                </a:ext>
              </a:extLst>
            </p:cNvPr>
            <p:cNvCxnSpPr>
              <a:cxnSpLocks/>
              <a:stCxn id="7" idx="3"/>
              <a:endCxn id="8" idx="3"/>
            </p:cNvCxnSpPr>
            <p:nvPr/>
          </p:nvCxnSpPr>
          <p:spPr>
            <a:xfrm flipV="1">
              <a:off x="4254499" y="2585379"/>
              <a:ext cx="591076" cy="715747"/>
            </a:xfrm>
            <a:prstGeom prst="straightConnector1">
              <a:avLst/>
            </a:prstGeom>
            <a:ln w="15875">
              <a:tailEnd type="triangle"/>
            </a:ln>
          </p:spPr>
          <p:style>
            <a:lnRef idx="1">
              <a:schemeClr val="accent3"/>
            </a:lnRef>
            <a:fillRef idx="2">
              <a:schemeClr val="accent3"/>
            </a:fillRef>
            <a:effectRef idx="1">
              <a:schemeClr val="accent3"/>
            </a:effectRef>
            <a:fontRef idx="minor">
              <a:schemeClr val="dk1"/>
            </a:fontRef>
          </p:style>
        </p:cxnSp>
        <p:cxnSp>
          <p:nvCxnSpPr>
            <p:cNvPr id="12" name="直接箭头连接符 11">
              <a:extLst>
                <a:ext uri="{FF2B5EF4-FFF2-40B4-BE49-F238E27FC236}">
                  <a16:creationId xmlns:a16="http://schemas.microsoft.com/office/drawing/2014/main" id="{B58557FD-418F-4642-AA6C-F8916FBAA325}"/>
                </a:ext>
              </a:extLst>
            </p:cNvPr>
            <p:cNvCxnSpPr>
              <a:cxnSpLocks/>
            </p:cNvCxnSpPr>
            <p:nvPr/>
          </p:nvCxnSpPr>
          <p:spPr>
            <a:xfrm flipV="1">
              <a:off x="5575777" y="2330485"/>
              <a:ext cx="342900" cy="1"/>
            </a:xfrm>
            <a:prstGeom prst="straightConnector1">
              <a:avLst/>
            </a:prstGeom>
            <a:ln w="15875">
              <a:tailEnd type="triangle"/>
            </a:ln>
          </p:spPr>
          <p:style>
            <a:lnRef idx="1">
              <a:schemeClr val="accent3"/>
            </a:lnRef>
            <a:fillRef idx="2">
              <a:schemeClr val="accent3"/>
            </a:fillRef>
            <a:effectRef idx="1">
              <a:schemeClr val="accent3"/>
            </a:effectRef>
            <a:fontRef idx="minor">
              <a:schemeClr val="dk1"/>
            </a:fontRef>
          </p:style>
        </p:cxnSp>
        <p:sp>
          <p:nvSpPr>
            <p:cNvPr id="13" name="流程图: 磁盘 12">
              <a:extLst>
                <a:ext uri="{FF2B5EF4-FFF2-40B4-BE49-F238E27FC236}">
                  <a16:creationId xmlns:a16="http://schemas.microsoft.com/office/drawing/2014/main" id="{3D14CA0B-4480-44A8-AA3C-1AE1C8B16702}"/>
                </a:ext>
              </a:extLst>
            </p:cNvPr>
            <p:cNvSpPr/>
            <p:nvPr/>
          </p:nvSpPr>
          <p:spPr>
            <a:xfrm>
              <a:off x="1309649" y="1016331"/>
              <a:ext cx="1425703" cy="694903"/>
            </a:xfrm>
            <a:prstGeom prst="flowChartMagneticDisk">
              <a:avLst/>
            </a:prstGeom>
            <a:ln w="19050"/>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dirty="0"/>
            </a:p>
          </p:txBody>
        </p:sp>
        <p:sp>
          <p:nvSpPr>
            <p:cNvPr id="14" name="流程图: 磁盘 13">
              <a:extLst>
                <a:ext uri="{FF2B5EF4-FFF2-40B4-BE49-F238E27FC236}">
                  <a16:creationId xmlns:a16="http://schemas.microsoft.com/office/drawing/2014/main" id="{45C57EC7-5A2A-46D5-82C6-F1118DEAD587}"/>
                </a:ext>
              </a:extLst>
            </p:cNvPr>
            <p:cNvSpPr/>
            <p:nvPr/>
          </p:nvSpPr>
          <p:spPr>
            <a:xfrm>
              <a:off x="1314729" y="2031453"/>
              <a:ext cx="1425703" cy="644346"/>
            </a:xfrm>
            <a:prstGeom prst="flowChartMagneticDisk">
              <a:avLst/>
            </a:prstGeom>
            <a:ln w="19050"/>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dirty="0"/>
            </a:p>
          </p:txBody>
        </p:sp>
        <p:sp>
          <p:nvSpPr>
            <p:cNvPr id="15" name="流程图: 磁盘 14">
              <a:extLst>
                <a:ext uri="{FF2B5EF4-FFF2-40B4-BE49-F238E27FC236}">
                  <a16:creationId xmlns:a16="http://schemas.microsoft.com/office/drawing/2014/main" id="{983D4426-5F3E-4FFF-91C8-D7620F2D0354}"/>
                </a:ext>
              </a:extLst>
            </p:cNvPr>
            <p:cNvSpPr/>
            <p:nvPr/>
          </p:nvSpPr>
          <p:spPr>
            <a:xfrm>
              <a:off x="1321079" y="2968281"/>
              <a:ext cx="1425703" cy="636756"/>
            </a:xfrm>
            <a:prstGeom prst="flowChartMagneticDisk">
              <a:avLst/>
            </a:prstGeom>
            <a:ln w="19050"/>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dirty="0"/>
            </a:p>
          </p:txBody>
        </p:sp>
        <p:cxnSp>
          <p:nvCxnSpPr>
            <p:cNvPr id="16" name="直接箭头连接符 15">
              <a:extLst>
                <a:ext uri="{FF2B5EF4-FFF2-40B4-BE49-F238E27FC236}">
                  <a16:creationId xmlns:a16="http://schemas.microsoft.com/office/drawing/2014/main" id="{162B1D7A-2C6E-4A4D-A411-A603F850748D}"/>
                </a:ext>
              </a:extLst>
            </p:cNvPr>
            <p:cNvCxnSpPr>
              <a:cxnSpLocks/>
              <a:stCxn id="13" idx="4"/>
              <a:endCxn id="5" idx="1"/>
            </p:cNvCxnSpPr>
            <p:nvPr/>
          </p:nvCxnSpPr>
          <p:spPr>
            <a:xfrm>
              <a:off x="2735351" y="1363783"/>
              <a:ext cx="519612" cy="5457"/>
            </a:xfrm>
            <a:prstGeom prst="straightConnector1">
              <a:avLst/>
            </a:prstGeom>
            <a:ln w="15875">
              <a:tailEnd type="triangle"/>
            </a:ln>
          </p:spPr>
          <p:style>
            <a:lnRef idx="1">
              <a:schemeClr val="accent3"/>
            </a:lnRef>
            <a:fillRef idx="2">
              <a:schemeClr val="accent3"/>
            </a:fillRef>
            <a:effectRef idx="1">
              <a:schemeClr val="accent3"/>
            </a:effectRef>
            <a:fontRef idx="minor">
              <a:schemeClr val="dk1"/>
            </a:fontRef>
          </p:style>
        </p:cxnSp>
        <p:sp>
          <p:nvSpPr>
            <p:cNvPr id="37" name="椭圆 36">
              <a:extLst>
                <a:ext uri="{FF2B5EF4-FFF2-40B4-BE49-F238E27FC236}">
                  <a16:creationId xmlns:a16="http://schemas.microsoft.com/office/drawing/2014/main" id="{9B6A0D1B-07F1-496D-A3A3-1E8EE9B6340D}"/>
                </a:ext>
              </a:extLst>
            </p:cNvPr>
            <p:cNvSpPr/>
            <p:nvPr/>
          </p:nvSpPr>
          <p:spPr>
            <a:xfrm>
              <a:off x="5946208" y="1970012"/>
              <a:ext cx="825167" cy="720947"/>
            </a:xfrm>
            <a:prstGeom prst="ellipse">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200" dirty="0"/>
                <a:t>model</a:t>
              </a:r>
              <a:endParaRPr lang="zh-CN" altLang="en-US" sz="1200" dirty="0"/>
            </a:p>
          </p:txBody>
        </p:sp>
        <p:sp>
          <p:nvSpPr>
            <p:cNvPr id="38" name="流程图: 多文档 37">
              <a:extLst>
                <a:ext uri="{FF2B5EF4-FFF2-40B4-BE49-F238E27FC236}">
                  <a16:creationId xmlns:a16="http://schemas.microsoft.com/office/drawing/2014/main" id="{075A4127-C44C-43B7-BA34-858C80B086D8}"/>
                </a:ext>
              </a:extLst>
            </p:cNvPr>
            <p:cNvSpPr/>
            <p:nvPr/>
          </p:nvSpPr>
          <p:spPr>
            <a:xfrm>
              <a:off x="7195217" y="1992749"/>
              <a:ext cx="999067" cy="644346"/>
            </a:xfrm>
            <a:prstGeom prst="flowChartMultidocumen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200" b="1" dirty="0"/>
                <a:t>预测结果</a:t>
              </a:r>
            </a:p>
          </p:txBody>
        </p:sp>
        <p:cxnSp>
          <p:nvCxnSpPr>
            <p:cNvPr id="39" name="直接箭头连接符 38">
              <a:extLst>
                <a:ext uri="{FF2B5EF4-FFF2-40B4-BE49-F238E27FC236}">
                  <a16:creationId xmlns:a16="http://schemas.microsoft.com/office/drawing/2014/main" id="{FCB17745-B52B-4902-BA51-2C60F3BAE7ED}"/>
                </a:ext>
              </a:extLst>
            </p:cNvPr>
            <p:cNvCxnSpPr>
              <a:cxnSpLocks/>
            </p:cNvCxnSpPr>
            <p:nvPr/>
          </p:nvCxnSpPr>
          <p:spPr>
            <a:xfrm flipV="1">
              <a:off x="6807533" y="2311469"/>
              <a:ext cx="342900" cy="1"/>
            </a:xfrm>
            <a:prstGeom prst="straightConnector1">
              <a:avLst/>
            </a:prstGeom>
            <a:ln w="15875">
              <a:tailEnd type="triangle"/>
            </a:ln>
          </p:spPr>
          <p:style>
            <a:lnRef idx="1">
              <a:schemeClr val="accent3"/>
            </a:lnRef>
            <a:fillRef idx="2">
              <a:schemeClr val="accent3"/>
            </a:fillRef>
            <a:effectRef idx="1">
              <a:schemeClr val="accent3"/>
            </a:effectRef>
            <a:fontRef idx="minor">
              <a:schemeClr val="dk1"/>
            </a:fontRef>
          </p:style>
        </p:cxnSp>
        <p:sp>
          <p:nvSpPr>
            <p:cNvPr id="18" name="文本框 17"/>
            <p:cNvSpPr txBox="1"/>
            <p:nvPr/>
          </p:nvSpPr>
          <p:spPr>
            <a:xfrm>
              <a:off x="905790" y="1238681"/>
              <a:ext cx="2256702" cy="461665"/>
            </a:xfrm>
            <a:prstGeom prst="rect">
              <a:avLst/>
            </a:prstGeom>
            <a:noFill/>
          </p:spPr>
          <p:txBody>
            <a:bodyPr wrap="square" rtlCol="0">
              <a:spAutoFit/>
            </a:bodyPr>
            <a:lstStyle/>
            <a:p>
              <a:pPr algn="ctr"/>
              <a:r>
                <a:rPr lang="zh-CN" altLang="en-US" sz="1200" dirty="0"/>
                <a:t>邻近周期统计特征</a:t>
              </a:r>
              <a:endParaRPr lang="en-US" altLang="zh-CN" sz="1200" dirty="0"/>
            </a:p>
            <a:p>
              <a:pPr algn="ctr"/>
              <a:r>
                <a:rPr lang="zh-CN" altLang="en-US" sz="1200" dirty="0"/>
                <a:t>和货物成份特征</a:t>
              </a:r>
            </a:p>
          </p:txBody>
        </p:sp>
        <p:sp>
          <p:nvSpPr>
            <p:cNvPr id="28" name="文本框 27"/>
            <p:cNvSpPr txBox="1"/>
            <p:nvPr/>
          </p:nvSpPr>
          <p:spPr>
            <a:xfrm>
              <a:off x="892249" y="2223723"/>
              <a:ext cx="2256702" cy="461665"/>
            </a:xfrm>
            <a:prstGeom prst="rect">
              <a:avLst/>
            </a:prstGeom>
            <a:noFill/>
          </p:spPr>
          <p:txBody>
            <a:bodyPr wrap="square" rtlCol="0">
              <a:spAutoFit/>
            </a:bodyPr>
            <a:lstStyle/>
            <a:p>
              <a:pPr algn="ctr"/>
              <a:r>
                <a:rPr lang="zh-CN" altLang="en-US" sz="1200" dirty="0"/>
                <a:t>星期特征</a:t>
              </a:r>
              <a:endParaRPr lang="en-US" altLang="zh-CN" sz="1200" dirty="0"/>
            </a:p>
            <a:p>
              <a:pPr algn="ctr"/>
              <a:r>
                <a:rPr lang="zh-CN" altLang="en-US" sz="1200" dirty="0"/>
                <a:t>上、中、下月</a:t>
              </a:r>
            </a:p>
          </p:txBody>
        </p:sp>
        <p:sp>
          <p:nvSpPr>
            <p:cNvPr id="29" name="文本框 28"/>
            <p:cNvSpPr txBox="1"/>
            <p:nvPr/>
          </p:nvSpPr>
          <p:spPr>
            <a:xfrm>
              <a:off x="899229" y="3256442"/>
              <a:ext cx="2256702" cy="276999"/>
            </a:xfrm>
            <a:prstGeom prst="rect">
              <a:avLst/>
            </a:prstGeom>
            <a:noFill/>
          </p:spPr>
          <p:txBody>
            <a:bodyPr wrap="square" rtlCol="0">
              <a:spAutoFit/>
            </a:bodyPr>
            <a:lstStyle/>
            <a:p>
              <a:pPr algn="ctr"/>
              <a:r>
                <a:rPr lang="zh-CN" altLang="en-US" sz="1200" dirty="0"/>
                <a:t>天气特征</a:t>
              </a:r>
            </a:p>
          </p:txBody>
        </p:sp>
      </p:grpSp>
    </p:spTree>
    <p:extLst>
      <p:ext uri="{BB962C8B-B14F-4D97-AF65-F5344CB8AC3E}">
        <p14:creationId xmlns:p14="http://schemas.microsoft.com/office/powerpoint/2010/main" val="182656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D81EE27-C99E-43D1-8A52-5487A162C8B5}"/>
              </a:ext>
            </a:extLst>
          </p:cNvPr>
          <p:cNvSpPr/>
          <p:nvPr/>
        </p:nvSpPr>
        <p:spPr>
          <a:xfrm>
            <a:off x="2217" y="159656"/>
            <a:ext cx="518483" cy="322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0B5C808A-F1A4-4015-8C99-D6B891ED35B0}"/>
              </a:ext>
            </a:extLst>
          </p:cNvPr>
          <p:cNvSpPr txBox="1"/>
          <p:nvPr/>
        </p:nvSpPr>
        <p:spPr>
          <a:xfrm>
            <a:off x="666750" y="164068"/>
            <a:ext cx="1130300" cy="369332"/>
          </a:xfrm>
          <a:prstGeom prst="rect">
            <a:avLst/>
          </a:prstGeom>
          <a:noFill/>
        </p:spPr>
        <p:txBody>
          <a:bodyPr wrap="square" rtlCol="0">
            <a:spAutoFit/>
          </a:bodyPr>
          <a:lstStyle/>
          <a:p>
            <a:r>
              <a:rPr lang="zh-CN" altLang="en-US" dirty="0">
                <a:solidFill>
                  <a:schemeClr val="accent5"/>
                </a:solidFill>
                <a:latin typeface="黑体" panose="02010609060101010101" pitchFamily="49" charset="-122"/>
                <a:ea typeface="黑体" panose="02010609060101010101" pitchFamily="49" charset="-122"/>
              </a:rPr>
              <a:t>整体框架</a:t>
            </a:r>
          </a:p>
        </p:txBody>
      </p:sp>
      <p:grpSp>
        <p:nvGrpSpPr>
          <p:cNvPr id="12" name="组 11"/>
          <p:cNvGrpSpPr/>
          <p:nvPr/>
        </p:nvGrpSpPr>
        <p:grpSpPr>
          <a:xfrm>
            <a:off x="247649" y="398426"/>
            <a:ext cx="8208007" cy="4482057"/>
            <a:chOff x="247649" y="381174"/>
            <a:chExt cx="8208007" cy="4482057"/>
          </a:xfrm>
        </p:grpSpPr>
        <p:sp>
          <p:nvSpPr>
            <p:cNvPr id="20" name="圆角矩形 19"/>
            <p:cNvSpPr/>
            <p:nvPr/>
          </p:nvSpPr>
          <p:spPr>
            <a:xfrm>
              <a:off x="247649" y="1563696"/>
              <a:ext cx="1024543" cy="63889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200" b="1" dirty="0"/>
                <a:t>原始数据</a:t>
              </a:r>
            </a:p>
          </p:txBody>
        </p:sp>
        <p:sp>
          <p:nvSpPr>
            <p:cNvPr id="22" name="圆角矩形 21"/>
            <p:cNvSpPr/>
            <p:nvPr/>
          </p:nvSpPr>
          <p:spPr>
            <a:xfrm>
              <a:off x="3135061" y="1115141"/>
              <a:ext cx="1066409" cy="144523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tLang="zh-CN" sz="1400" dirty="0"/>
            </a:p>
          </p:txBody>
        </p:sp>
        <p:sp>
          <p:nvSpPr>
            <p:cNvPr id="25" name="圆角矩形 24"/>
            <p:cNvSpPr/>
            <p:nvPr/>
          </p:nvSpPr>
          <p:spPr>
            <a:xfrm>
              <a:off x="4624387" y="1085295"/>
              <a:ext cx="1089890" cy="15017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dirty="0"/>
            </a:p>
          </p:txBody>
        </p:sp>
        <p:sp>
          <p:nvSpPr>
            <p:cNvPr id="26" name="矩形 25">
              <a:extLst>
                <a:ext uri="{FF2B5EF4-FFF2-40B4-BE49-F238E27FC236}">
                  <a16:creationId xmlns:a16="http://schemas.microsoft.com/office/drawing/2014/main" id="{6786C6E1-7B76-4537-823A-DE5582F9818F}"/>
                </a:ext>
              </a:extLst>
            </p:cNvPr>
            <p:cNvSpPr/>
            <p:nvPr/>
          </p:nvSpPr>
          <p:spPr>
            <a:xfrm>
              <a:off x="4769755" y="1298956"/>
              <a:ext cx="785295" cy="299493"/>
            </a:xfrm>
            <a:prstGeom prst="rect">
              <a:avLst/>
            </a:prstGeom>
            <a:ln>
              <a:solidFill>
                <a:schemeClr val="bg1"/>
              </a:solidFill>
              <a:prstDash val="dash"/>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400" b="1" dirty="0">
                  <a:latin typeface="Times New Roman" panose="02020603050405020304" pitchFamily="18" charset="0"/>
                  <a:cs typeface="Times New Roman" panose="02020603050405020304" pitchFamily="18" charset="0"/>
                </a:rPr>
                <a:t>Basis</a:t>
              </a:r>
              <a:endParaRPr lang="zh-CN" altLang="en-US" sz="1400" b="1" dirty="0">
                <a:latin typeface="Times New Roman" panose="02020603050405020304" pitchFamily="18" charset="0"/>
                <a:cs typeface="Times New Roman" panose="02020603050405020304" pitchFamily="18" charset="0"/>
              </a:endParaRPr>
            </a:p>
          </p:txBody>
        </p:sp>
        <p:sp>
          <p:nvSpPr>
            <p:cNvPr id="27" name="矩形 26">
              <a:extLst>
                <a:ext uri="{FF2B5EF4-FFF2-40B4-BE49-F238E27FC236}">
                  <a16:creationId xmlns:a16="http://schemas.microsoft.com/office/drawing/2014/main" id="{6786C6E1-7B76-4537-823A-DE5582F9818F}"/>
                </a:ext>
              </a:extLst>
            </p:cNvPr>
            <p:cNvSpPr/>
            <p:nvPr/>
          </p:nvSpPr>
          <p:spPr>
            <a:xfrm>
              <a:off x="4778992" y="1706069"/>
              <a:ext cx="785295" cy="299493"/>
            </a:xfrm>
            <a:prstGeom prst="rect">
              <a:avLst/>
            </a:prstGeom>
            <a:ln>
              <a:solidFill>
                <a:schemeClr val="bg1"/>
              </a:solidFill>
              <a:prstDash val="dash"/>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400" b="1" dirty="0">
                  <a:latin typeface="Times New Roman" panose="02020603050405020304" pitchFamily="18" charset="0"/>
                  <a:cs typeface="Times New Roman" panose="02020603050405020304" pitchFamily="18" charset="0"/>
                </a:rPr>
                <a:t>Cycle</a:t>
              </a:r>
              <a:r>
                <a:rPr lang="en-US" altLang="zh-CN" sz="1400" b="1" dirty="0"/>
                <a:t>  </a:t>
              </a:r>
              <a:endParaRPr lang="zh-CN" altLang="en-US" sz="1400" b="1" dirty="0"/>
            </a:p>
          </p:txBody>
        </p:sp>
        <p:sp>
          <p:nvSpPr>
            <p:cNvPr id="28" name="矩形 27">
              <a:extLst>
                <a:ext uri="{FF2B5EF4-FFF2-40B4-BE49-F238E27FC236}">
                  <a16:creationId xmlns:a16="http://schemas.microsoft.com/office/drawing/2014/main" id="{5B25B620-E281-4DE7-AA2E-8CE5E73C98C5}"/>
                </a:ext>
              </a:extLst>
            </p:cNvPr>
            <p:cNvSpPr/>
            <p:nvPr/>
          </p:nvSpPr>
          <p:spPr>
            <a:xfrm>
              <a:off x="4778990" y="2119101"/>
              <a:ext cx="785295" cy="325865"/>
            </a:xfrm>
            <a:prstGeom prst="rect">
              <a:avLst/>
            </a:prstGeom>
            <a:ln>
              <a:solidFill>
                <a:schemeClr val="bg1"/>
              </a:solidFill>
              <a:prstDash val="dash"/>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400" b="1" dirty="0">
                  <a:latin typeface="Times New Roman" panose="02020603050405020304" pitchFamily="18" charset="0"/>
                  <a:cs typeface="Times New Roman" panose="02020603050405020304" pitchFamily="18" charset="0"/>
                </a:rPr>
                <a:t>Keys</a:t>
              </a:r>
              <a:r>
                <a:rPr lang="en-US" altLang="zh-CN" sz="1400" dirty="0"/>
                <a:t> </a:t>
              </a:r>
              <a:endParaRPr lang="zh-CN" altLang="en-US" sz="1400" dirty="0"/>
            </a:p>
          </p:txBody>
        </p:sp>
        <p:sp>
          <p:nvSpPr>
            <p:cNvPr id="23" name="矩形 22"/>
            <p:cNvSpPr/>
            <p:nvPr/>
          </p:nvSpPr>
          <p:spPr>
            <a:xfrm>
              <a:off x="7375002" y="1555568"/>
              <a:ext cx="1080654" cy="684397"/>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altLang="zh-CN" sz="1600" b="1" dirty="0" err="1">
                  <a:latin typeface="Times New Roman" panose="02020603050405020304" pitchFamily="18" charset="0"/>
                  <a:cs typeface="Times New Roman" panose="02020603050405020304" pitchFamily="18" charset="0"/>
                </a:rPr>
                <a:t>XGBoost</a:t>
              </a:r>
              <a:endParaRPr lang="zh-CN" altLang="en-US" sz="1600" b="1" dirty="0">
                <a:latin typeface="Times New Roman" panose="02020603050405020304" pitchFamily="18" charset="0"/>
                <a:cs typeface="Times New Roman" panose="02020603050405020304" pitchFamily="18" charset="0"/>
              </a:endParaRPr>
            </a:p>
          </p:txBody>
        </p:sp>
        <p:sp>
          <p:nvSpPr>
            <p:cNvPr id="30" name="椭圆 29"/>
            <p:cNvSpPr/>
            <p:nvPr/>
          </p:nvSpPr>
          <p:spPr>
            <a:xfrm>
              <a:off x="7448892" y="4268255"/>
              <a:ext cx="1006764" cy="594976"/>
            </a:xfrm>
            <a:prstGeom prst="ellipse">
              <a:avLst/>
            </a:prstGeom>
            <a:ln>
              <a:noFill/>
            </a:ln>
            <a:effectLst>
              <a:glow rad="127000">
                <a:schemeClr val="accent2">
                  <a:satMod val="175000"/>
                  <a:alpha val="40000"/>
                </a:schemeClr>
              </a:glo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200" b="1" dirty="0"/>
                <a:t>预测</a:t>
              </a:r>
            </a:p>
          </p:txBody>
        </p:sp>
        <p:sp>
          <p:nvSpPr>
            <p:cNvPr id="32" name="圆角矩形 31"/>
            <p:cNvSpPr/>
            <p:nvPr/>
          </p:nvSpPr>
          <p:spPr>
            <a:xfrm>
              <a:off x="1667854" y="1115143"/>
              <a:ext cx="1045858" cy="1445235"/>
            </a:xfrm>
            <a:prstGeom prst="roundRect">
              <a:avLst/>
            </a:prstGeom>
            <a:ln>
              <a:solidFill>
                <a:schemeClr val="accent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ltLang="zh-CN" sz="1400" dirty="0"/>
            </a:p>
            <a:p>
              <a:pPr algn="ctr"/>
              <a:endParaRPr lang="en-US" altLang="zh-CN" sz="1400" dirty="0"/>
            </a:p>
            <a:p>
              <a:pPr algn="ctr"/>
              <a:endParaRPr lang="en-US" altLang="zh-CN" sz="1400" dirty="0"/>
            </a:p>
            <a:p>
              <a:pPr algn="ctr"/>
              <a:endParaRPr lang="en-US" altLang="zh-CN" sz="1400" dirty="0"/>
            </a:p>
            <a:p>
              <a:pPr algn="ctr"/>
              <a:endParaRPr lang="zh-CN" altLang="en-US" sz="1400" dirty="0"/>
            </a:p>
          </p:txBody>
        </p:sp>
        <p:sp>
          <p:nvSpPr>
            <p:cNvPr id="33" name="剪去单角的矩形 32"/>
            <p:cNvSpPr/>
            <p:nvPr/>
          </p:nvSpPr>
          <p:spPr>
            <a:xfrm>
              <a:off x="1827495" y="876230"/>
              <a:ext cx="726576" cy="382616"/>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数据清洗</a:t>
              </a:r>
            </a:p>
          </p:txBody>
        </p:sp>
        <p:sp>
          <p:nvSpPr>
            <p:cNvPr id="35" name="剪去单角的矩形 34"/>
            <p:cNvSpPr/>
            <p:nvPr/>
          </p:nvSpPr>
          <p:spPr>
            <a:xfrm>
              <a:off x="3304422" y="863097"/>
              <a:ext cx="726576" cy="382616"/>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训练数据集构造</a:t>
              </a:r>
            </a:p>
          </p:txBody>
        </p:sp>
        <p:sp>
          <p:nvSpPr>
            <p:cNvPr id="37" name="剪去单角的矩形 36"/>
            <p:cNvSpPr/>
            <p:nvPr/>
          </p:nvSpPr>
          <p:spPr>
            <a:xfrm>
              <a:off x="4799114" y="863097"/>
              <a:ext cx="726576" cy="382616"/>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特征构建</a:t>
              </a:r>
            </a:p>
          </p:txBody>
        </p:sp>
        <p:sp>
          <p:nvSpPr>
            <p:cNvPr id="38" name="剪去单角的矩形 37"/>
            <p:cNvSpPr/>
            <p:nvPr/>
          </p:nvSpPr>
          <p:spPr>
            <a:xfrm>
              <a:off x="7552041" y="1264763"/>
              <a:ext cx="726576" cy="382616"/>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模型构建</a:t>
              </a:r>
            </a:p>
          </p:txBody>
        </p:sp>
        <p:sp>
          <p:nvSpPr>
            <p:cNvPr id="34" name="右箭头 33"/>
            <p:cNvSpPr/>
            <p:nvPr/>
          </p:nvSpPr>
          <p:spPr>
            <a:xfrm>
              <a:off x="1314894" y="1774580"/>
              <a:ext cx="316732" cy="227929"/>
            </a:xfrm>
            <a:prstGeom prst="rightArrow">
              <a:avLst/>
            </a:prstGeom>
            <a:ln>
              <a:noFill/>
            </a:ln>
            <a:effectLst>
              <a:outerShdw blurRad="50800" dist="76200" dir="2700000" sx="75000" sy="75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39" name="右箭头 38"/>
            <p:cNvSpPr/>
            <p:nvPr/>
          </p:nvSpPr>
          <p:spPr>
            <a:xfrm>
              <a:off x="2756757" y="1783457"/>
              <a:ext cx="357252" cy="227929"/>
            </a:xfrm>
            <a:prstGeom prst="rightArrow">
              <a:avLst/>
            </a:prstGeom>
            <a:ln>
              <a:noFill/>
            </a:ln>
            <a:effectLst>
              <a:outerShdw blurRad="50800" dist="76200" dir="2700000" sx="75000" sy="75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24" name="圆角矩形 23"/>
            <p:cNvSpPr/>
            <p:nvPr/>
          </p:nvSpPr>
          <p:spPr>
            <a:xfrm>
              <a:off x="4504638" y="3173021"/>
              <a:ext cx="1038957" cy="666805"/>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200" b="1" dirty="0"/>
                <a:t>特征构建</a:t>
              </a:r>
            </a:p>
          </p:txBody>
        </p:sp>
        <p:sp>
          <p:nvSpPr>
            <p:cNvPr id="4" name="流程图: 磁盘 3"/>
            <p:cNvSpPr/>
            <p:nvPr/>
          </p:nvSpPr>
          <p:spPr>
            <a:xfrm>
              <a:off x="7475042" y="3162955"/>
              <a:ext cx="942448" cy="714048"/>
            </a:xfrm>
            <a:prstGeom prst="flowChartMagneticDisk">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200" b="1" dirty="0"/>
                <a:t>回归模型</a:t>
              </a:r>
            </a:p>
          </p:txBody>
        </p:sp>
        <p:grpSp>
          <p:nvGrpSpPr>
            <p:cNvPr id="5" name="组合 4"/>
            <p:cNvGrpSpPr/>
            <p:nvPr/>
          </p:nvGrpSpPr>
          <p:grpSpPr>
            <a:xfrm>
              <a:off x="2087603" y="2943061"/>
              <a:ext cx="1953766" cy="1126724"/>
              <a:chOff x="1068603" y="3041327"/>
              <a:chExt cx="2019300" cy="1202608"/>
            </a:xfrm>
          </p:grpSpPr>
          <p:sp>
            <p:nvSpPr>
              <p:cNvPr id="29" name="圆角矩形 28"/>
              <p:cNvSpPr/>
              <p:nvPr/>
            </p:nvSpPr>
            <p:spPr>
              <a:xfrm>
                <a:off x="1068603" y="3041327"/>
                <a:ext cx="2019300" cy="120260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400" dirty="0"/>
              </a:p>
            </p:txBody>
          </p:sp>
          <p:sp>
            <p:nvSpPr>
              <p:cNvPr id="43" name="矩形 42">
                <a:extLst>
                  <a:ext uri="{FF2B5EF4-FFF2-40B4-BE49-F238E27FC236}">
                    <a16:creationId xmlns:a16="http://schemas.microsoft.com/office/drawing/2014/main" id="{6786C6E1-7B76-4537-823A-DE5582F9818F}"/>
                  </a:ext>
                </a:extLst>
              </p:cNvPr>
              <p:cNvSpPr/>
              <p:nvPr/>
            </p:nvSpPr>
            <p:spPr>
              <a:xfrm>
                <a:off x="1247775" y="3209926"/>
                <a:ext cx="1652096" cy="379793"/>
              </a:xfrm>
              <a:prstGeom prst="rect">
                <a:avLst/>
              </a:prstGeom>
              <a:ln>
                <a:solidFill>
                  <a:schemeClr val="bg1"/>
                </a:solidFill>
                <a:prstDash val="dash"/>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200" b="1" dirty="0">
                    <a:latin typeface="Times New Roman" panose="02020603050405020304" pitchFamily="18" charset="0"/>
                    <a:cs typeface="Times New Roman" panose="02020603050405020304" pitchFamily="18" charset="0"/>
                  </a:rPr>
                  <a:t>6.1~6.7</a:t>
                </a:r>
                <a:r>
                  <a:rPr lang="zh-CN" altLang="en-US" sz="1200" b="1" dirty="0">
                    <a:latin typeface="Times New Roman" panose="02020603050405020304" pitchFamily="18" charset="0"/>
                    <a:cs typeface="Times New Roman" panose="02020603050405020304" pitchFamily="18" charset="0"/>
                  </a:rPr>
                  <a:t>天气数据</a:t>
                </a:r>
              </a:p>
            </p:txBody>
          </p:sp>
          <p:sp>
            <p:nvSpPr>
              <p:cNvPr id="45" name="矩形 44">
                <a:extLst>
                  <a:ext uri="{FF2B5EF4-FFF2-40B4-BE49-F238E27FC236}">
                    <a16:creationId xmlns:a16="http://schemas.microsoft.com/office/drawing/2014/main" id="{6786C6E1-7B76-4537-823A-DE5582F9818F}"/>
                  </a:ext>
                </a:extLst>
              </p:cNvPr>
              <p:cNvSpPr/>
              <p:nvPr/>
            </p:nvSpPr>
            <p:spPr>
              <a:xfrm>
                <a:off x="1247775" y="3701036"/>
                <a:ext cx="1652096" cy="337133"/>
              </a:xfrm>
              <a:prstGeom prst="rect">
                <a:avLst/>
              </a:prstGeom>
              <a:ln>
                <a:solidFill>
                  <a:schemeClr val="bg1"/>
                </a:solidFill>
                <a:prstDash val="dash"/>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altLang="zh-CN" sz="1200" b="1" dirty="0">
                    <a:latin typeface="Times New Roman" panose="02020603050405020304" pitchFamily="18" charset="0"/>
                    <a:cs typeface="Times New Roman" panose="02020603050405020304" pitchFamily="18" charset="0"/>
                  </a:rPr>
                  <a:t>5.24-5.30</a:t>
                </a:r>
                <a:r>
                  <a:rPr lang="zh-CN" altLang="en-US" sz="1200" b="1" dirty="0">
                    <a:latin typeface="Times New Roman" panose="02020603050405020304" pitchFamily="18" charset="0"/>
                    <a:cs typeface="Times New Roman" panose="02020603050405020304" pitchFamily="18" charset="0"/>
                  </a:rPr>
                  <a:t>历史数据</a:t>
                </a:r>
              </a:p>
            </p:txBody>
          </p:sp>
        </p:grpSp>
        <p:sp>
          <p:nvSpPr>
            <p:cNvPr id="47" name="圆角矩形 46"/>
            <p:cNvSpPr/>
            <p:nvPr/>
          </p:nvSpPr>
          <p:spPr>
            <a:xfrm>
              <a:off x="6001060" y="1111974"/>
              <a:ext cx="1070804" cy="147503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sz="1200" dirty="0"/>
            </a:p>
          </p:txBody>
        </p:sp>
        <p:sp>
          <p:nvSpPr>
            <p:cNvPr id="51" name="剪去单角的矩形 50"/>
            <p:cNvSpPr/>
            <p:nvPr/>
          </p:nvSpPr>
          <p:spPr>
            <a:xfrm>
              <a:off x="6175507" y="889482"/>
              <a:ext cx="723838" cy="369363"/>
            </a:xfrm>
            <a:prstGeom prst="snip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a:t>特征选择</a:t>
              </a:r>
            </a:p>
          </p:txBody>
        </p:sp>
        <p:sp>
          <p:nvSpPr>
            <p:cNvPr id="6" name="下箭头 5"/>
            <p:cNvSpPr/>
            <p:nvPr/>
          </p:nvSpPr>
          <p:spPr>
            <a:xfrm>
              <a:off x="3602180" y="1775787"/>
              <a:ext cx="126549" cy="184929"/>
            </a:xfrm>
            <a:prstGeom prst="downArrow">
              <a:avLst/>
            </a:prstGeom>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8" name="文本框 7"/>
            <p:cNvSpPr txBox="1"/>
            <p:nvPr/>
          </p:nvSpPr>
          <p:spPr>
            <a:xfrm>
              <a:off x="6079617" y="1291336"/>
              <a:ext cx="944758" cy="276999"/>
            </a:xfrm>
            <a:prstGeom prst="rect">
              <a:avLst/>
            </a:prstGeom>
            <a:noFill/>
            <a:ln>
              <a:solidFill>
                <a:schemeClr val="bg1"/>
              </a:solidFill>
              <a:prstDash val="dash"/>
            </a:ln>
          </p:spPr>
          <p:txBody>
            <a:bodyPr wrap="square" rtlCol="0">
              <a:spAutoFit/>
            </a:bodyPr>
            <a:lstStyle/>
            <a:p>
              <a:pPr algn="ctr"/>
              <a:r>
                <a:rPr lang="zh-CN" altLang="en-US" sz="1200" b="1" dirty="0"/>
                <a:t>模型训练</a:t>
              </a:r>
            </a:p>
          </p:txBody>
        </p:sp>
        <p:sp>
          <p:nvSpPr>
            <p:cNvPr id="52" name="文本框 51"/>
            <p:cNvSpPr txBox="1"/>
            <p:nvPr/>
          </p:nvSpPr>
          <p:spPr>
            <a:xfrm>
              <a:off x="6079617" y="1753238"/>
              <a:ext cx="955371" cy="276999"/>
            </a:xfrm>
            <a:prstGeom prst="rect">
              <a:avLst/>
            </a:prstGeom>
            <a:noFill/>
            <a:ln>
              <a:solidFill>
                <a:schemeClr val="bg1"/>
              </a:solidFill>
              <a:prstDash val="dash"/>
            </a:ln>
          </p:spPr>
          <p:txBody>
            <a:bodyPr wrap="square" rtlCol="0">
              <a:spAutoFit/>
            </a:bodyPr>
            <a:lstStyle/>
            <a:p>
              <a:r>
                <a:rPr lang="zh-CN" altLang="en-US" sz="1200" b="1" dirty="0"/>
                <a:t>特征重要度</a:t>
              </a:r>
            </a:p>
          </p:txBody>
        </p:sp>
        <p:sp>
          <p:nvSpPr>
            <p:cNvPr id="53" name="文本框 52"/>
            <p:cNvSpPr txBox="1"/>
            <p:nvPr/>
          </p:nvSpPr>
          <p:spPr>
            <a:xfrm>
              <a:off x="6097229" y="2211928"/>
              <a:ext cx="902996" cy="276999"/>
            </a:xfrm>
            <a:prstGeom prst="rect">
              <a:avLst/>
            </a:prstGeom>
            <a:noFill/>
            <a:ln>
              <a:solidFill>
                <a:schemeClr val="bg1"/>
              </a:solidFill>
              <a:prstDash val="dash"/>
            </a:ln>
          </p:spPr>
          <p:txBody>
            <a:bodyPr wrap="square" rtlCol="0">
              <a:spAutoFit/>
            </a:bodyPr>
            <a:lstStyle/>
            <a:p>
              <a:pPr algn="ctr"/>
              <a:r>
                <a:rPr lang="zh-CN" altLang="en-US" sz="1200" b="1" dirty="0"/>
                <a:t>特征筛选</a:t>
              </a:r>
            </a:p>
          </p:txBody>
        </p:sp>
        <p:sp>
          <p:nvSpPr>
            <p:cNvPr id="9" name="下箭头 8"/>
            <p:cNvSpPr/>
            <p:nvPr/>
          </p:nvSpPr>
          <p:spPr>
            <a:xfrm>
              <a:off x="6476940" y="1568336"/>
              <a:ext cx="102617" cy="179362"/>
            </a:xfrm>
            <a:prstGeom prst="downArrow">
              <a:avLst/>
            </a:prstGeom>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0" name="下箭头 9"/>
            <p:cNvSpPr/>
            <p:nvPr/>
          </p:nvSpPr>
          <p:spPr>
            <a:xfrm>
              <a:off x="6481703" y="2029270"/>
              <a:ext cx="102617" cy="180329"/>
            </a:xfrm>
            <a:prstGeom prst="downArrow">
              <a:avLst/>
            </a:prstGeom>
            <a:ln>
              <a:solidFill>
                <a:schemeClr val="bg1"/>
              </a:solidFill>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15" name="下弧形箭头 14"/>
            <p:cNvSpPr/>
            <p:nvPr/>
          </p:nvSpPr>
          <p:spPr>
            <a:xfrm rot="10800000">
              <a:off x="4998804" y="381174"/>
              <a:ext cx="1536362" cy="475816"/>
            </a:xfrm>
            <a:prstGeom prst="curvedUpArrow">
              <a:avLst>
                <a:gd name="adj1" fmla="val 25000"/>
                <a:gd name="adj2" fmla="val 75193"/>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4" name="文本框 53"/>
            <p:cNvSpPr txBox="1"/>
            <p:nvPr/>
          </p:nvSpPr>
          <p:spPr>
            <a:xfrm>
              <a:off x="1730620" y="1459949"/>
              <a:ext cx="944758" cy="276999"/>
            </a:xfrm>
            <a:prstGeom prst="rect">
              <a:avLst/>
            </a:prstGeom>
            <a:noFill/>
            <a:ln>
              <a:solidFill>
                <a:schemeClr val="bg1"/>
              </a:solidFill>
              <a:prstDash val="dash"/>
            </a:ln>
          </p:spPr>
          <p:txBody>
            <a:bodyPr wrap="square" rtlCol="0">
              <a:spAutoFit/>
            </a:bodyPr>
            <a:lstStyle/>
            <a:p>
              <a:pPr algn="ctr"/>
              <a:r>
                <a:rPr lang="zh-CN" altLang="en-US" sz="1200" b="1" dirty="0"/>
                <a:t>数据清洗</a:t>
              </a:r>
            </a:p>
          </p:txBody>
        </p:sp>
        <p:sp>
          <p:nvSpPr>
            <p:cNvPr id="55" name="文本框 54"/>
            <p:cNvSpPr txBox="1"/>
            <p:nvPr/>
          </p:nvSpPr>
          <p:spPr>
            <a:xfrm>
              <a:off x="1716281" y="1959329"/>
              <a:ext cx="944758" cy="276999"/>
            </a:xfrm>
            <a:prstGeom prst="rect">
              <a:avLst/>
            </a:prstGeom>
            <a:noFill/>
            <a:ln>
              <a:solidFill>
                <a:schemeClr val="bg1"/>
              </a:solidFill>
              <a:prstDash val="dash"/>
            </a:ln>
          </p:spPr>
          <p:txBody>
            <a:bodyPr wrap="square" rtlCol="0">
              <a:spAutoFit/>
            </a:bodyPr>
            <a:lstStyle/>
            <a:p>
              <a:pPr algn="ctr"/>
              <a:r>
                <a:rPr lang="zh-CN" altLang="en-US" sz="1200" b="1" dirty="0"/>
                <a:t>数据筛选</a:t>
              </a:r>
            </a:p>
          </p:txBody>
        </p:sp>
        <p:sp>
          <p:nvSpPr>
            <p:cNvPr id="56" name="文本框 55"/>
            <p:cNvSpPr txBox="1"/>
            <p:nvPr/>
          </p:nvSpPr>
          <p:spPr>
            <a:xfrm>
              <a:off x="3213640" y="1470699"/>
              <a:ext cx="944758" cy="276999"/>
            </a:xfrm>
            <a:prstGeom prst="rect">
              <a:avLst/>
            </a:prstGeom>
            <a:noFill/>
            <a:ln>
              <a:solidFill>
                <a:schemeClr val="bg1"/>
              </a:solidFill>
              <a:prstDash val="dash"/>
            </a:ln>
          </p:spPr>
          <p:txBody>
            <a:bodyPr wrap="square" rtlCol="0">
              <a:spAutoFit/>
            </a:bodyPr>
            <a:lstStyle/>
            <a:p>
              <a:pPr algn="ctr"/>
              <a:r>
                <a:rPr lang="zh-CN" altLang="en-US" sz="1200" b="1" dirty="0"/>
                <a:t>窗口划分</a:t>
              </a:r>
            </a:p>
          </p:txBody>
        </p:sp>
        <p:sp>
          <p:nvSpPr>
            <p:cNvPr id="57" name="文本框 56"/>
            <p:cNvSpPr txBox="1"/>
            <p:nvPr/>
          </p:nvSpPr>
          <p:spPr>
            <a:xfrm>
              <a:off x="3198015" y="2011386"/>
              <a:ext cx="944758" cy="276999"/>
            </a:xfrm>
            <a:prstGeom prst="rect">
              <a:avLst/>
            </a:prstGeom>
            <a:noFill/>
            <a:ln>
              <a:solidFill>
                <a:schemeClr val="bg1"/>
              </a:solidFill>
              <a:prstDash val="dash"/>
            </a:ln>
          </p:spPr>
          <p:txBody>
            <a:bodyPr wrap="square" rtlCol="0">
              <a:spAutoFit/>
            </a:bodyPr>
            <a:lstStyle/>
            <a:p>
              <a:pPr algn="ctr"/>
              <a:r>
                <a:rPr lang="zh-CN" altLang="en-US" sz="1200" b="1" dirty="0"/>
                <a:t>数据构造</a:t>
              </a:r>
            </a:p>
          </p:txBody>
        </p:sp>
        <p:sp>
          <p:nvSpPr>
            <p:cNvPr id="19" name="流程图: 多文档 18"/>
            <p:cNvSpPr/>
            <p:nvPr/>
          </p:nvSpPr>
          <p:spPr>
            <a:xfrm>
              <a:off x="6048568" y="3173021"/>
              <a:ext cx="950907" cy="748170"/>
            </a:xfrm>
            <a:prstGeom prst="flowChartMultidocumen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zh-CN" altLang="en-US" sz="1200" b="1" dirty="0"/>
                <a:t>测试数据集</a:t>
              </a:r>
            </a:p>
          </p:txBody>
        </p:sp>
        <p:sp>
          <p:nvSpPr>
            <p:cNvPr id="58" name="右箭头 57"/>
            <p:cNvSpPr/>
            <p:nvPr/>
          </p:nvSpPr>
          <p:spPr>
            <a:xfrm>
              <a:off x="4075338" y="3392458"/>
              <a:ext cx="407812" cy="227929"/>
            </a:xfrm>
            <a:prstGeom prst="rightArrow">
              <a:avLst/>
            </a:prstGeom>
            <a:ln>
              <a:noFill/>
            </a:ln>
            <a:effectLst>
              <a:outerShdw blurRad="50800" dist="76200" dir="2700000" sx="75000" sy="75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59" name="右箭头 58"/>
            <p:cNvSpPr/>
            <p:nvPr/>
          </p:nvSpPr>
          <p:spPr>
            <a:xfrm>
              <a:off x="5581296" y="3392457"/>
              <a:ext cx="407812" cy="227929"/>
            </a:xfrm>
            <a:prstGeom prst="rightArrow">
              <a:avLst/>
            </a:prstGeom>
            <a:ln>
              <a:noFill/>
            </a:ln>
            <a:effectLst>
              <a:outerShdw blurRad="50800" dist="76200" dir="2700000" sx="75000" sy="75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60" name="右箭头 59"/>
            <p:cNvSpPr/>
            <p:nvPr/>
          </p:nvSpPr>
          <p:spPr>
            <a:xfrm>
              <a:off x="7028590" y="3392456"/>
              <a:ext cx="407812" cy="227929"/>
            </a:xfrm>
            <a:prstGeom prst="rightArrow">
              <a:avLst/>
            </a:prstGeom>
            <a:ln>
              <a:noFill/>
            </a:ln>
            <a:effectLst>
              <a:outerShdw blurRad="50800" dist="76200" dir="2700000" sx="75000" sy="75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21" name="下箭头 20"/>
            <p:cNvSpPr/>
            <p:nvPr/>
          </p:nvSpPr>
          <p:spPr>
            <a:xfrm>
              <a:off x="7820981" y="2381682"/>
              <a:ext cx="230819" cy="661238"/>
            </a:xfrm>
            <a:prstGeom prst="downArrow">
              <a:avLst/>
            </a:prstGeom>
            <a:ln>
              <a:noFill/>
            </a:ln>
            <a:effectLst>
              <a:outerShdw blurRad="50800" dist="76200" dir="2700000" sx="75000" sy="75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61" name="右箭头 60"/>
            <p:cNvSpPr/>
            <p:nvPr/>
          </p:nvSpPr>
          <p:spPr>
            <a:xfrm>
              <a:off x="5738252" y="1792704"/>
              <a:ext cx="252459" cy="218681"/>
            </a:xfrm>
            <a:prstGeom prst="rightArrow">
              <a:avLst/>
            </a:prstGeom>
            <a:ln>
              <a:noFill/>
            </a:ln>
            <a:effectLst>
              <a:outerShdw blurRad="50800" dist="76200" dir="2700000" sx="75000" sy="75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62" name="右箭头 61"/>
            <p:cNvSpPr/>
            <p:nvPr/>
          </p:nvSpPr>
          <p:spPr>
            <a:xfrm>
              <a:off x="7124156" y="1801380"/>
              <a:ext cx="234491" cy="197954"/>
            </a:xfrm>
            <a:prstGeom prst="rightArrow">
              <a:avLst/>
            </a:prstGeom>
            <a:ln>
              <a:noFill/>
            </a:ln>
            <a:effectLst>
              <a:outerShdw blurRad="50800" dist="76200" dir="2700000" sx="75000" sy="75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63" name="右箭头 62"/>
            <p:cNvSpPr/>
            <p:nvPr/>
          </p:nvSpPr>
          <p:spPr>
            <a:xfrm>
              <a:off x="4246517" y="1775309"/>
              <a:ext cx="357252" cy="227929"/>
            </a:xfrm>
            <a:prstGeom prst="rightArrow">
              <a:avLst/>
            </a:prstGeom>
            <a:ln>
              <a:noFill/>
            </a:ln>
            <a:effectLst>
              <a:outerShdw blurRad="50800" dist="76200" dir="2700000" sx="75000" sy="75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sp>
          <p:nvSpPr>
            <p:cNvPr id="64" name="下箭头 63"/>
            <p:cNvSpPr/>
            <p:nvPr/>
          </p:nvSpPr>
          <p:spPr>
            <a:xfrm>
              <a:off x="7820981" y="3952645"/>
              <a:ext cx="230819" cy="290248"/>
            </a:xfrm>
            <a:prstGeom prst="downArrow">
              <a:avLst/>
            </a:prstGeom>
            <a:ln>
              <a:noFill/>
            </a:ln>
            <a:effectLst>
              <a:outerShdw blurRad="50800" dist="76200" dir="2700000" sx="75000" sy="75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a:p>
          </p:txBody>
        </p:sp>
      </p:grpSp>
    </p:spTree>
    <p:extLst>
      <p:ext uri="{BB962C8B-B14F-4D97-AF65-F5344CB8AC3E}">
        <p14:creationId xmlns:p14="http://schemas.microsoft.com/office/powerpoint/2010/main" val="13840629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D81EE27-C99E-43D1-8A52-5487A162C8B5}"/>
              </a:ext>
            </a:extLst>
          </p:cNvPr>
          <p:cNvSpPr/>
          <p:nvPr/>
        </p:nvSpPr>
        <p:spPr>
          <a:xfrm>
            <a:off x="2217" y="159656"/>
            <a:ext cx="518483" cy="322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0B5C808A-F1A4-4015-8C99-D6B891ED35B0}"/>
              </a:ext>
            </a:extLst>
          </p:cNvPr>
          <p:cNvSpPr txBox="1"/>
          <p:nvPr/>
        </p:nvSpPr>
        <p:spPr>
          <a:xfrm>
            <a:off x="666748" y="164068"/>
            <a:ext cx="2727093" cy="369332"/>
          </a:xfrm>
          <a:prstGeom prst="rect">
            <a:avLst/>
          </a:prstGeom>
          <a:noFill/>
        </p:spPr>
        <p:txBody>
          <a:bodyPr wrap="square" rtlCol="0">
            <a:spAutoFit/>
          </a:bodyPr>
          <a:lstStyle/>
          <a:p>
            <a:r>
              <a:rPr lang="zh-CN" altLang="en-US" dirty="0">
                <a:solidFill>
                  <a:schemeClr val="accent5"/>
                </a:solidFill>
                <a:latin typeface="黑体" panose="02010609060101010101" pitchFamily="49" charset="-122"/>
                <a:ea typeface="黑体" panose="02010609060101010101" pitchFamily="49" charset="-122"/>
              </a:rPr>
              <a:t>关键技术</a:t>
            </a:r>
            <a:r>
              <a:rPr lang="en-US" altLang="zh-CN" dirty="0">
                <a:solidFill>
                  <a:schemeClr val="accent5"/>
                </a:solidFill>
                <a:latin typeface="黑体" panose="02010609060101010101" pitchFamily="49" charset="-122"/>
                <a:ea typeface="黑体" panose="02010609060101010101" pitchFamily="49" charset="-122"/>
              </a:rPr>
              <a:t>1-</a:t>
            </a:r>
            <a:r>
              <a:rPr lang="zh-CN" altLang="en-US" dirty="0">
                <a:solidFill>
                  <a:schemeClr val="accent5"/>
                </a:solidFill>
                <a:latin typeface="黑体" panose="02010609060101010101" pitchFamily="49" charset="-122"/>
                <a:ea typeface="黑体" panose="02010609060101010101" pitchFamily="49" charset="-122"/>
              </a:rPr>
              <a:t>数据构造</a:t>
            </a:r>
          </a:p>
        </p:txBody>
      </p:sp>
      <p:sp>
        <p:nvSpPr>
          <p:cNvPr id="41" name="文本框 40">
            <a:extLst>
              <a:ext uri="{FF2B5EF4-FFF2-40B4-BE49-F238E27FC236}">
                <a16:creationId xmlns:a16="http://schemas.microsoft.com/office/drawing/2014/main" id="{343514CE-6DE0-4F5C-B794-EEA8AC4DFFAE}"/>
              </a:ext>
            </a:extLst>
          </p:cNvPr>
          <p:cNvSpPr txBox="1"/>
          <p:nvPr/>
        </p:nvSpPr>
        <p:spPr>
          <a:xfrm>
            <a:off x="721788" y="3693644"/>
            <a:ext cx="4255649" cy="925703"/>
          </a:xfrm>
          <a:prstGeom prst="rect">
            <a:avLst/>
          </a:prstGeom>
          <a:noFill/>
        </p:spPr>
        <p:txBody>
          <a:bodyPr wrap="square" rtlCol="0">
            <a:spAutoFit/>
          </a:bodyPr>
          <a:lstStyle/>
          <a:p>
            <a:pPr marL="285750" indent="-285750">
              <a:lnSpc>
                <a:spcPct val="110000"/>
              </a:lnSpc>
              <a:buFont typeface="Wingdings" panose="05000000000000000000" pitchFamily="2" charset="2"/>
              <a:buChar char="Ø"/>
            </a:pPr>
            <a:r>
              <a:rPr lang="zh-CN" altLang="en-US" dirty="0"/>
              <a:t>一个滑窗构造</a:t>
            </a:r>
            <a:r>
              <a:rPr lang="en-US" altLang="zh-CN" dirty="0">
                <a:solidFill>
                  <a:srgbClr val="FF0000"/>
                </a:solidFill>
              </a:rPr>
              <a:t>7</a:t>
            </a:r>
            <a:r>
              <a:rPr lang="zh-CN" altLang="en-US" dirty="0">
                <a:solidFill>
                  <a:srgbClr val="FF0000"/>
                </a:solidFill>
              </a:rPr>
              <a:t>条</a:t>
            </a:r>
            <a:r>
              <a:rPr lang="zh-CN" altLang="en-US" dirty="0"/>
              <a:t>训练数据</a:t>
            </a:r>
            <a:endParaRPr lang="en-US" altLang="zh-CN" dirty="0"/>
          </a:p>
          <a:p>
            <a:pPr marL="540000" indent="-216000">
              <a:lnSpc>
                <a:spcPct val="110000"/>
              </a:lnSpc>
              <a:buFont typeface="Arial" panose="020B0604020202020204" pitchFamily="34" charset="0"/>
              <a:buChar char="•"/>
            </a:pPr>
            <a:r>
              <a:rPr lang="zh-CN" altLang="en-US" sz="1600" dirty="0"/>
              <a:t>充分融合</a:t>
            </a:r>
            <a:r>
              <a:rPr lang="en-US" altLang="zh-CN" sz="1600" dirty="0"/>
              <a:t>Basis</a:t>
            </a:r>
            <a:r>
              <a:rPr lang="zh-CN" altLang="en-US" sz="1600" dirty="0"/>
              <a:t>、</a:t>
            </a:r>
            <a:r>
              <a:rPr lang="en-US" altLang="zh-CN" sz="1600" dirty="0"/>
              <a:t>Cycle</a:t>
            </a:r>
            <a:r>
              <a:rPr lang="zh-CN" altLang="en-US" sz="1600" dirty="0"/>
              <a:t>、</a:t>
            </a:r>
            <a:r>
              <a:rPr lang="en-US" altLang="zh-CN" sz="1600" dirty="0"/>
              <a:t>Keys</a:t>
            </a:r>
            <a:r>
              <a:rPr lang="zh-CN" altLang="en-US" sz="1600" dirty="0"/>
              <a:t>特征</a:t>
            </a:r>
            <a:endParaRPr lang="en-US" altLang="zh-CN" sz="1600" dirty="0"/>
          </a:p>
          <a:p>
            <a:pPr marL="540000" indent="-216000">
              <a:lnSpc>
                <a:spcPct val="110000"/>
              </a:lnSpc>
              <a:buFont typeface="Arial" panose="020B0604020202020204" pitchFamily="34" charset="0"/>
              <a:buChar char="•"/>
            </a:pPr>
            <a:r>
              <a:rPr lang="zh-CN" altLang="en-US" sz="1600" dirty="0"/>
              <a:t>增广训练数据</a:t>
            </a:r>
            <a:endParaRPr lang="en-US" altLang="zh-CN" sz="1600" dirty="0"/>
          </a:p>
        </p:txBody>
      </p:sp>
      <p:grpSp>
        <p:nvGrpSpPr>
          <p:cNvPr id="6" name="组 5"/>
          <p:cNvGrpSpPr/>
          <p:nvPr/>
        </p:nvGrpSpPr>
        <p:grpSpPr>
          <a:xfrm>
            <a:off x="541475" y="470844"/>
            <a:ext cx="8482046" cy="3321475"/>
            <a:chOff x="650804" y="391332"/>
            <a:chExt cx="8482046" cy="3321475"/>
          </a:xfrm>
        </p:grpSpPr>
        <p:grpSp>
          <p:nvGrpSpPr>
            <p:cNvPr id="5" name="组合 4">
              <a:extLst>
                <a:ext uri="{FF2B5EF4-FFF2-40B4-BE49-F238E27FC236}">
                  <a16:creationId xmlns:a16="http://schemas.microsoft.com/office/drawing/2014/main" id="{28DD16A7-953D-4A24-B7ED-E81547FBEEF3}"/>
                </a:ext>
              </a:extLst>
            </p:cNvPr>
            <p:cNvGrpSpPr/>
            <p:nvPr/>
          </p:nvGrpSpPr>
          <p:grpSpPr>
            <a:xfrm>
              <a:off x="700767" y="1126148"/>
              <a:ext cx="8052984" cy="2586659"/>
              <a:chOff x="-467965" y="1670958"/>
              <a:chExt cx="13463967" cy="4602514"/>
            </a:xfrm>
          </p:grpSpPr>
          <p:sp>
            <p:nvSpPr>
              <p:cNvPr id="9" name="矩形 8">
                <a:extLst>
                  <a:ext uri="{FF2B5EF4-FFF2-40B4-BE49-F238E27FC236}">
                    <a16:creationId xmlns:a16="http://schemas.microsoft.com/office/drawing/2014/main" id="{5FE3B77A-CF4D-4ED4-A76A-7126A29C61D9}"/>
                  </a:ext>
                </a:extLst>
              </p:cNvPr>
              <p:cNvSpPr/>
              <p:nvPr/>
            </p:nvSpPr>
            <p:spPr>
              <a:xfrm>
                <a:off x="-467965" y="2153879"/>
                <a:ext cx="3275242" cy="6858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6E6A4F8F-7ECD-4701-95B8-A901DA4C49D2}"/>
                  </a:ext>
                </a:extLst>
              </p:cNvPr>
              <p:cNvSpPr/>
              <p:nvPr/>
            </p:nvSpPr>
            <p:spPr>
              <a:xfrm>
                <a:off x="3075497" y="2158749"/>
                <a:ext cx="658575" cy="707172"/>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5A47F1D7-EF66-4654-BB54-AEA48323B4FF}"/>
                  </a:ext>
                </a:extLst>
              </p:cNvPr>
              <p:cNvSpPr/>
              <p:nvPr/>
            </p:nvSpPr>
            <p:spPr>
              <a:xfrm>
                <a:off x="3977249" y="2169509"/>
                <a:ext cx="3744190" cy="685801"/>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16" name="矩形 15">
                <a:extLst>
                  <a:ext uri="{FF2B5EF4-FFF2-40B4-BE49-F238E27FC236}">
                    <a16:creationId xmlns:a16="http://schemas.microsoft.com/office/drawing/2014/main" id="{A631D19C-3414-47E9-90D3-91D928A7A230}"/>
                  </a:ext>
                </a:extLst>
              </p:cNvPr>
              <p:cNvSpPr/>
              <p:nvPr/>
            </p:nvSpPr>
            <p:spPr>
              <a:xfrm>
                <a:off x="6126528" y="4907374"/>
                <a:ext cx="3066383" cy="6857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C42562C5-734C-41CB-A162-29B96C597910}"/>
                  </a:ext>
                </a:extLst>
              </p:cNvPr>
              <p:cNvSpPr/>
              <p:nvPr/>
            </p:nvSpPr>
            <p:spPr>
              <a:xfrm>
                <a:off x="9358572" y="4922503"/>
                <a:ext cx="539534" cy="685799"/>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97429BEC-6DF7-4245-8E8C-35468B136524}"/>
                  </a:ext>
                </a:extLst>
              </p:cNvPr>
              <p:cNvSpPr txBox="1"/>
              <p:nvPr/>
            </p:nvSpPr>
            <p:spPr>
              <a:xfrm>
                <a:off x="211008" y="1670958"/>
                <a:ext cx="2711869" cy="492872"/>
              </a:xfrm>
              <a:prstGeom prst="rect">
                <a:avLst/>
              </a:prstGeom>
              <a:noFill/>
            </p:spPr>
            <p:txBody>
              <a:bodyPr wrap="square" rtlCol="0">
                <a:spAutoFit/>
              </a:bodyPr>
              <a:lstStyle/>
              <a:p>
                <a:r>
                  <a:rPr lang="en-US" altLang="zh-CN" sz="1200" dirty="0"/>
                  <a:t>1~7</a:t>
                </a:r>
                <a:r>
                  <a:rPr lang="zh-CN" altLang="en-US" sz="1200" dirty="0"/>
                  <a:t>天（邻近周期）</a:t>
                </a:r>
              </a:p>
            </p:txBody>
          </p:sp>
          <p:sp>
            <p:nvSpPr>
              <p:cNvPr id="24" name="文本框 23">
                <a:extLst>
                  <a:ext uri="{FF2B5EF4-FFF2-40B4-BE49-F238E27FC236}">
                    <a16:creationId xmlns:a16="http://schemas.microsoft.com/office/drawing/2014/main" id="{2EEFB3EC-C33E-49D1-87E2-84432C9B2854}"/>
                  </a:ext>
                </a:extLst>
              </p:cNvPr>
              <p:cNvSpPr txBox="1"/>
              <p:nvPr/>
            </p:nvSpPr>
            <p:spPr>
              <a:xfrm>
                <a:off x="3075497" y="1697132"/>
                <a:ext cx="736196" cy="492872"/>
              </a:xfrm>
              <a:prstGeom prst="rect">
                <a:avLst/>
              </a:prstGeom>
              <a:noFill/>
            </p:spPr>
            <p:txBody>
              <a:bodyPr wrap="square" rtlCol="0">
                <a:spAutoFit/>
              </a:bodyPr>
              <a:lstStyle/>
              <a:p>
                <a:r>
                  <a:rPr lang="en-US" altLang="zh-CN" sz="1200" dirty="0"/>
                  <a:t>8</a:t>
                </a:r>
                <a:r>
                  <a:rPr lang="zh-CN" altLang="en-US" sz="1200" dirty="0"/>
                  <a:t>天</a:t>
                </a:r>
              </a:p>
            </p:txBody>
          </p:sp>
          <p:sp>
            <p:nvSpPr>
              <p:cNvPr id="25" name="文本框 24">
                <a:extLst>
                  <a:ext uri="{FF2B5EF4-FFF2-40B4-BE49-F238E27FC236}">
                    <a16:creationId xmlns:a16="http://schemas.microsoft.com/office/drawing/2014/main" id="{41FE4008-A76E-47F4-87BF-9AB8A6769B11}"/>
                  </a:ext>
                </a:extLst>
              </p:cNvPr>
              <p:cNvSpPr txBox="1"/>
              <p:nvPr/>
            </p:nvSpPr>
            <p:spPr>
              <a:xfrm>
                <a:off x="4898713" y="1700103"/>
                <a:ext cx="2272732" cy="492872"/>
              </a:xfrm>
              <a:prstGeom prst="rect">
                <a:avLst/>
              </a:prstGeom>
              <a:noFill/>
            </p:spPr>
            <p:txBody>
              <a:bodyPr wrap="square" rtlCol="0">
                <a:spAutoFit/>
              </a:bodyPr>
              <a:lstStyle/>
              <a:p>
                <a:r>
                  <a:rPr lang="en-US" altLang="zh-CN" sz="1200" dirty="0"/>
                  <a:t>9~15</a:t>
                </a:r>
                <a:r>
                  <a:rPr lang="zh-CN" altLang="en-US" sz="1200" dirty="0"/>
                  <a:t>天（</a:t>
                </a:r>
                <a:r>
                  <a:rPr lang="en-US" altLang="zh-CN" sz="1200" dirty="0"/>
                  <a:t>Label</a:t>
                </a:r>
                <a:r>
                  <a:rPr lang="zh-CN" altLang="en-US" sz="1200" dirty="0"/>
                  <a:t>区）</a:t>
                </a:r>
              </a:p>
            </p:txBody>
          </p:sp>
          <p:sp>
            <p:nvSpPr>
              <p:cNvPr id="26" name="文本框 25">
                <a:extLst>
                  <a:ext uri="{FF2B5EF4-FFF2-40B4-BE49-F238E27FC236}">
                    <a16:creationId xmlns:a16="http://schemas.microsoft.com/office/drawing/2014/main" id="{DA05B984-450F-4633-8054-0FFF48AC1E49}"/>
                  </a:ext>
                </a:extLst>
              </p:cNvPr>
              <p:cNvSpPr txBox="1"/>
              <p:nvPr/>
            </p:nvSpPr>
            <p:spPr>
              <a:xfrm>
                <a:off x="10792284" y="4416674"/>
                <a:ext cx="2203718" cy="492872"/>
              </a:xfrm>
              <a:prstGeom prst="rect">
                <a:avLst/>
              </a:prstGeom>
              <a:noFill/>
            </p:spPr>
            <p:txBody>
              <a:bodyPr wrap="square" rtlCol="0">
                <a:spAutoFit/>
              </a:bodyPr>
              <a:lstStyle/>
              <a:p>
                <a:r>
                  <a:rPr lang="en-US" altLang="zh-CN" sz="1200" dirty="0"/>
                  <a:t>6.1~6.7</a:t>
                </a:r>
                <a:r>
                  <a:rPr lang="zh-CN" altLang="en-US" sz="1200" dirty="0"/>
                  <a:t>（预测区）</a:t>
                </a:r>
              </a:p>
            </p:txBody>
          </p:sp>
          <p:sp>
            <p:nvSpPr>
              <p:cNvPr id="27" name="文本框 26">
                <a:extLst>
                  <a:ext uri="{FF2B5EF4-FFF2-40B4-BE49-F238E27FC236}">
                    <a16:creationId xmlns:a16="http://schemas.microsoft.com/office/drawing/2014/main" id="{780C731D-E42D-4718-967E-4102DBB4A243}"/>
                  </a:ext>
                </a:extLst>
              </p:cNvPr>
              <p:cNvSpPr txBox="1"/>
              <p:nvPr/>
            </p:nvSpPr>
            <p:spPr>
              <a:xfrm>
                <a:off x="9229468" y="4373424"/>
                <a:ext cx="1609212" cy="492872"/>
              </a:xfrm>
              <a:prstGeom prst="rect">
                <a:avLst/>
              </a:prstGeom>
              <a:noFill/>
            </p:spPr>
            <p:txBody>
              <a:bodyPr wrap="square" rtlCol="0">
                <a:spAutoFit/>
              </a:bodyPr>
              <a:lstStyle/>
              <a:p>
                <a:r>
                  <a:rPr lang="en-US" altLang="zh-CN" sz="1200" dirty="0"/>
                  <a:t>5.31</a:t>
                </a:r>
                <a:r>
                  <a:rPr lang="zh-CN" altLang="en-US" sz="1200" dirty="0"/>
                  <a:t>日</a:t>
                </a:r>
              </a:p>
            </p:txBody>
          </p:sp>
          <p:sp>
            <p:nvSpPr>
              <p:cNvPr id="28" name="文本框 27">
                <a:extLst>
                  <a:ext uri="{FF2B5EF4-FFF2-40B4-BE49-F238E27FC236}">
                    <a16:creationId xmlns:a16="http://schemas.microsoft.com/office/drawing/2014/main" id="{54A0D247-96A6-49E5-8DBF-6456C6E232A0}"/>
                  </a:ext>
                </a:extLst>
              </p:cNvPr>
              <p:cNvSpPr txBox="1"/>
              <p:nvPr/>
            </p:nvSpPr>
            <p:spPr>
              <a:xfrm>
                <a:off x="6533789" y="4384774"/>
                <a:ext cx="2644571" cy="492872"/>
              </a:xfrm>
              <a:prstGeom prst="rect">
                <a:avLst/>
              </a:prstGeom>
              <a:noFill/>
            </p:spPr>
            <p:txBody>
              <a:bodyPr wrap="square" rtlCol="0">
                <a:spAutoFit/>
              </a:bodyPr>
              <a:lstStyle/>
              <a:p>
                <a:r>
                  <a:rPr lang="en-US" altLang="zh-CN" sz="1200" dirty="0"/>
                  <a:t>5.24~5.30</a:t>
                </a:r>
                <a:r>
                  <a:rPr lang="zh-CN" altLang="en-US" sz="1200" dirty="0"/>
                  <a:t>（邻近周期）</a:t>
                </a:r>
              </a:p>
            </p:txBody>
          </p:sp>
          <p:sp>
            <p:nvSpPr>
              <p:cNvPr id="29" name="矩形 28">
                <a:extLst>
                  <a:ext uri="{FF2B5EF4-FFF2-40B4-BE49-F238E27FC236}">
                    <a16:creationId xmlns:a16="http://schemas.microsoft.com/office/drawing/2014/main" id="{5BC3846A-D525-4F7D-9A99-8BBB43770603}"/>
                  </a:ext>
                </a:extLst>
              </p:cNvPr>
              <p:cNvSpPr/>
              <p:nvPr/>
            </p:nvSpPr>
            <p:spPr>
              <a:xfrm>
                <a:off x="-43532" y="3436242"/>
                <a:ext cx="3462792" cy="6858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DB563CB6-AFE2-4749-BA3C-F62AB3A7C26B}"/>
                  </a:ext>
                </a:extLst>
              </p:cNvPr>
              <p:cNvSpPr/>
              <p:nvPr/>
            </p:nvSpPr>
            <p:spPr>
              <a:xfrm>
                <a:off x="3722158" y="3437249"/>
                <a:ext cx="658575" cy="671741"/>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dirty="0"/>
              </a:p>
            </p:txBody>
          </p:sp>
          <p:sp>
            <p:nvSpPr>
              <p:cNvPr id="36" name="文本框 35">
                <a:extLst>
                  <a:ext uri="{FF2B5EF4-FFF2-40B4-BE49-F238E27FC236}">
                    <a16:creationId xmlns:a16="http://schemas.microsoft.com/office/drawing/2014/main" id="{FA9061ED-E8CD-4E2B-BFA3-7516E4F459FF}"/>
                  </a:ext>
                </a:extLst>
              </p:cNvPr>
              <p:cNvSpPr txBox="1"/>
              <p:nvPr/>
            </p:nvSpPr>
            <p:spPr>
              <a:xfrm>
                <a:off x="5353012" y="2919278"/>
                <a:ext cx="2140194" cy="492872"/>
              </a:xfrm>
              <a:prstGeom prst="rect">
                <a:avLst/>
              </a:prstGeom>
              <a:noFill/>
            </p:spPr>
            <p:txBody>
              <a:bodyPr wrap="square" rtlCol="0">
                <a:spAutoFit/>
              </a:bodyPr>
              <a:lstStyle/>
              <a:p>
                <a:r>
                  <a:rPr lang="en-US" altLang="zh-CN" sz="1200" dirty="0"/>
                  <a:t>10~16</a:t>
                </a:r>
                <a:r>
                  <a:rPr lang="zh-CN" altLang="en-US" sz="1200" dirty="0"/>
                  <a:t>（</a:t>
                </a:r>
                <a:r>
                  <a:rPr lang="en-US" altLang="zh-CN" sz="1200" dirty="0"/>
                  <a:t>Label</a:t>
                </a:r>
                <a:r>
                  <a:rPr lang="zh-CN" altLang="en-US" sz="1200" dirty="0"/>
                  <a:t>区）</a:t>
                </a:r>
              </a:p>
            </p:txBody>
          </p:sp>
          <p:sp>
            <p:nvSpPr>
              <p:cNvPr id="37" name="文本框 36">
                <a:extLst>
                  <a:ext uri="{FF2B5EF4-FFF2-40B4-BE49-F238E27FC236}">
                    <a16:creationId xmlns:a16="http://schemas.microsoft.com/office/drawing/2014/main" id="{E80708A0-476F-46AC-8A48-A5DE16C0B39E}"/>
                  </a:ext>
                </a:extLst>
              </p:cNvPr>
              <p:cNvSpPr txBox="1"/>
              <p:nvPr/>
            </p:nvSpPr>
            <p:spPr>
              <a:xfrm>
                <a:off x="3693800" y="2951174"/>
                <a:ext cx="1964263" cy="402539"/>
              </a:xfrm>
              <a:prstGeom prst="rect">
                <a:avLst/>
              </a:prstGeom>
              <a:noFill/>
            </p:spPr>
            <p:txBody>
              <a:bodyPr wrap="square" rtlCol="0">
                <a:spAutoFit/>
              </a:bodyPr>
              <a:lstStyle/>
              <a:p>
                <a:r>
                  <a:rPr lang="en-US" altLang="zh-CN" sz="1200" dirty="0"/>
                  <a:t>9</a:t>
                </a:r>
                <a:r>
                  <a:rPr lang="zh-CN" altLang="en-US" sz="1200" dirty="0"/>
                  <a:t>天</a:t>
                </a:r>
              </a:p>
            </p:txBody>
          </p:sp>
          <p:sp>
            <p:nvSpPr>
              <p:cNvPr id="38" name="文本框 37">
                <a:extLst>
                  <a:ext uri="{FF2B5EF4-FFF2-40B4-BE49-F238E27FC236}">
                    <a16:creationId xmlns:a16="http://schemas.microsoft.com/office/drawing/2014/main" id="{EBD8A933-D845-41F2-96DC-0926C29FAD92}"/>
                  </a:ext>
                </a:extLst>
              </p:cNvPr>
              <p:cNvSpPr txBox="1"/>
              <p:nvPr/>
            </p:nvSpPr>
            <p:spPr>
              <a:xfrm>
                <a:off x="1142816" y="2939881"/>
                <a:ext cx="2446853" cy="492872"/>
              </a:xfrm>
              <a:prstGeom prst="rect">
                <a:avLst/>
              </a:prstGeom>
              <a:noFill/>
            </p:spPr>
            <p:txBody>
              <a:bodyPr wrap="square" rtlCol="0">
                <a:spAutoFit/>
              </a:bodyPr>
              <a:lstStyle/>
              <a:p>
                <a:r>
                  <a:rPr lang="en-US" altLang="zh-CN" sz="1200" dirty="0"/>
                  <a:t>2~8</a:t>
                </a:r>
                <a:r>
                  <a:rPr lang="zh-CN" altLang="en-US" sz="1200" dirty="0"/>
                  <a:t>天（邻近周期）</a:t>
                </a:r>
              </a:p>
            </p:txBody>
          </p:sp>
          <p:sp>
            <p:nvSpPr>
              <p:cNvPr id="39" name="文本框 38">
                <a:extLst>
                  <a:ext uri="{FF2B5EF4-FFF2-40B4-BE49-F238E27FC236}">
                    <a16:creationId xmlns:a16="http://schemas.microsoft.com/office/drawing/2014/main" id="{61E62B36-A1E2-46C4-850A-AF5B8508B6E8}"/>
                  </a:ext>
                </a:extLst>
              </p:cNvPr>
              <p:cNvSpPr txBox="1"/>
              <p:nvPr/>
            </p:nvSpPr>
            <p:spPr>
              <a:xfrm>
                <a:off x="2735080" y="4247045"/>
                <a:ext cx="2550691" cy="402539"/>
              </a:xfrm>
              <a:prstGeom prst="rect">
                <a:avLst/>
              </a:prstGeom>
              <a:noFill/>
            </p:spPr>
            <p:txBody>
              <a:bodyPr wrap="square" rtlCol="0">
                <a:spAutoFit/>
              </a:bodyPr>
              <a:lstStyle/>
              <a:p>
                <a:r>
                  <a:rPr lang="zh-CN" altLang="en-US" sz="1200" dirty="0"/>
                  <a:t>训练数据特征构造</a:t>
                </a:r>
              </a:p>
            </p:txBody>
          </p:sp>
          <p:sp>
            <p:nvSpPr>
              <p:cNvPr id="40" name="文本框 39">
                <a:extLst>
                  <a:ext uri="{FF2B5EF4-FFF2-40B4-BE49-F238E27FC236}">
                    <a16:creationId xmlns:a16="http://schemas.microsoft.com/office/drawing/2014/main" id="{CA177D7C-0644-42F9-BDF9-B69BE20AB68C}"/>
                  </a:ext>
                </a:extLst>
              </p:cNvPr>
              <p:cNvSpPr txBox="1"/>
              <p:nvPr/>
            </p:nvSpPr>
            <p:spPr>
              <a:xfrm>
                <a:off x="8479413" y="5780600"/>
                <a:ext cx="2697932" cy="492872"/>
              </a:xfrm>
              <a:prstGeom prst="rect">
                <a:avLst/>
              </a:prstGeom>
              <a:noFill/>
            </p:spPr>
            <p:txBody>
              <a:bodyPr wrap="square" rtlCol="0">
                <a:spAutoFit/>
              </a:bodyPr>
              <a:lstStyle/>
              <a:p>
                <a:pPr algn="ctr"/>
                <a:r>
                  <a:rPr lang="zh-CN" altLang="en-US" sz="1200" dirty="0"/>
                  <a:t>待预测数据特征构造</a:t>
                </a:r>
              </a:p>
            </p:txBody>
          </p:sp>
        </p:grpSp>
        <p:sp>
          <p:nvSpPr>
            <p:cNvPr id="50" name="矩形 49">
              <a:extLst>
                <a:ext uri="{FF2B5EF4-FFF2-40B4-BE49-F238E27FC236}">
                  <a16:creationId xmlns:a16="http://schemas.microsoft.com/office/drawing/2014/main" id="{AAAE7311-D399-4E1B-9F27-1E947DE04680}"/>
                </a:ext>
              </a:extLst>
            </p:cNvPr>
            <p:cNvSpPr/>
            <p:nvPr/>
          </p:nvSpPr>
          <p:spPr>
            <a:xfrm>
              <a:off x="681575" y="682200"/>
              <a:ext cx="6086085" cy="38542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矩形 52">
              <a:extLst>
                <a:ext uri="{FF2B5EF4-FFF2-40B4-BE49-F238E27FC236}">
                  <a16:creationId xmlns:a16="http://schemas.microsoft.com/office/drawing/2014/main" id="{01D60AD3-2439-49F7-B401-C6FA7F071CB8}"/>
                </a:ext>
              </a:extLst>
            </p:cNvPr>
            <p:cNvSpPr/>
            <p:nvPr/>
          </p:nvSpPr>
          <p:spPr>
            <a:xfrm>
              <a:off x="2982049" y="391332"/>
              <a:ext cx="809837" cy="276999"/>
            </a:xfrm>
            <a:prstGeom prst="rect">
              <a:avLst/>
            </a:prstGeom>
          </p:spPr>
          <p:txBody>
            <a:bodyPr wrap="square">
              <a:spAutoFit/>
            </a:bodyPr>
            <a:lstStyle/>
            <a:p>
              <a:r>
                <a:rPr lang="en-US" altLang="zh-CN" sz="1200" dirty="0"/>
                <a:t>1.01~5.30</a:t>
              </a:r>
              <a:endParaRPr lang="zh-CN" altLang="en-US" sz="1200" dirty="0"/>
            </a:p>
          </p:txBody>
        </p:sp>
        <p:cxnSp>
          <p:nvCxnSpPr>
            <p:cNvPr id="55" name="直接连接符 54">
              <a:extLst>
                <a:ext uri="{FF2B5EF4-FFF2-40B4-BE49-F238E27FC236}">
                  <a16:creationId xmlns:a16="http://schemas.microsoft.com/office/drawing/2014/main" id="{BFABBE58-73AC-4336-8908-8C988BE0319A}"/>
                </a:ext>
              </a:extLst>
            </p:cNvPr>
            <p:cNvCxnSpPr>
              <a:cxnSpLocks/>
            </p:cNvCxnSpPr>
            <p:nvPr/>
          </p:nvCxnSpPr>
          <p:spPr>
            <a:xfrm>
              <a:off x="650804" y="1890650"/>
              <a:ext cx="0" cy="23835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DD1712AB-E1F1-4263-AA15-A9557B3BA603}"/>
                </a:ext>
              </a:extLst>
            </p:cNvPr>
            <p:cNvCxnSpPr>
              <a:cxnSpLocks/>
            </p:cNvCxnSpPr>
            <p:nvPr/>
          </p:nvCxnSpPr>
          <p:spPr>
            <a:xfrm flipH="1">
              <a:off x="919903" y="1890650"/>
              <a:ext cx="1411" cy="23835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0" name="直接箭头连接符 59">
              <a:extLst>
                <a:ext uri="{FF2B5EF4-FFF2-40B4-BE49-F238E27FC236}">
                  <a16:creationId xmlns:a16="http://schemas.microsoft.com/office/drawing/2014/main" id="{B44382A1-1BCB-4755-86E1-A3F048D506E4}"/>
                </a:ext>
              </a:extLst>
            </p:cNvPr>
            <p:cNvCxnSpPr>
              <a:cxnSpLocks/>
            </p:cNvCxnSpPr>
            <p:nvPr/>
          </p:nvCxnSpPr>
          <p:spPr>
            <a:xfrm flipV="1">
              <a:off x="650804" y="1992804"/>
              <a:ext cx="269099" cy="1116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4" name="流程图: 接点 3">
              <a:extLst>
                <a:ext uri="{FF2B5EF4-FFF2-40B4-BE49-F238E27FC236}">
                  <a16:creationId xmlns:a16="http://schemas.microsoft.com/office/drawing/2014/main" id="{0CE8D532-E509-4522-A052-21DE88529EC3}"/>
                </a:ext>
              </a:extLst>
            </p:cNvPr>
            <p:cNvSpPr/>
            <p:nvPr/>
          </p:nvSpPr>
          <p:spPr>
            <a:xfrm>
              <a:off x="3503170" y="1498454"/>
              <a:ext cx="229653" cy="21341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32" name="流程图: 接点 31">
              <a:extLst>
                <a:ext uri="{FF2B5EF4-FFF2-40B4-BE49-F238E27FC236}">
                  <a16:creationId xmlns:a16="http://schemas.microsoft.com/office/drawing/2014/main" id="{E9395AC8-B4A3-4AFF-9DD7-485D1D28270B}"/>
                </a:ext>
              </a:extLst>
            </p:cNvPr>
            <p:cNvSpPr/>
            <p:nvPr/>
          </p:nvSpPr>
          <p:spPr>
            <a:xfrm>
              <a:off x="3795825" y="1495412"/>
              <a:ext cx="229653" cy="21341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33" name="流程图: 接点 32">
              <a:extLst>
                <a:ext uri="{FF2B5EF4-FFF2-40B4-BE49-F238E27FC236}">
                  <a16:creationId xmlns:a16="http://schemas.microsoft.com/office/drawing/2014/main" id="{B4DA9A20-FFF3-4810-9D81-BF390F4F6A29}"/>
                </a:ext>
              </a:extLst>
            </p:cNvPr>
            <p:cNvSpPr/>
            <p:nvPr/>
          </p:nvSpPr>
          <p:spPr>
            <a:xfrm>
              <a:off x="4088480" y="1495412"/>
              <a:ext cx="229653" cy="21341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34" name="流程图: 接点 33">
              <a:extLst>
                <a:ext uri="{FF2B5EF4-FFF2-40B4-BE49-F238E27FC236}">
                  <a16:creationId xmlns:a16="http://schemas.microsoft.com/office/drawing/2014/main" id="{A77EAFFC-A9EF-416B-B21D-9FCC6D013C9E}"/>
                </a:ext>
              </a:extLst>
            </p:cNvPr>
            <p:cNvSpPr/>
            <p:nvPr/>
          </p:nvSpPr>
          <p:spPr>
            <a:xfrm>
              <a:off x="4381135" y="1494920"/>
              <a:ext cx="229653" cy="21341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35" name="流程图: 接点 34">
              <a:extLst>
                <a:ext uri="{FF2B5EF4-FFF2-40B4-BE49-F238E27FC236}">
                  <a16:creationId xmlns:a16="http://schemas.microsoft.com/office/drawing/2014/main" id="{97F5945F-919C-44C1-8191-88A56E782904}"/>
                </a:ext>
              </a:extLst>
            </p:cNvPr>
            <p:cNvSpPr/>
            <p:nvPr/>
          </p:nvSpPr>
          <p:spPr>
            <a:xfrm>
              <a:off x="4673790" y="1495279"/>
              <a:ext cx="229653" cy="21341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70" name="流程图: 接点 69">
              <a:extLst>
                <a:ext uri="{FF2B5EF4-FFF2-40B4-BE49-F238E27FC236}">
                  <a16:creationId xmlns:a16="http://schemas.microsoft.com/office/drawing/2014/main" id="{EC591259-A8C0-4A4F-A5A4-7E8D537C7213}"/>
                </a:ext>
              </a:extLst>
            </p:cNvPr>
            <p:cNvSpPr/>
            <p:nvPr/>
          </p:nvSpPr>
          <p:spPr>
            <a:xfrm>
              <a:off x="4971940" y="1494920"/>
              <a:ext cx="229653" cy="21341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71" name="流程图: 接点 70">
              <a:extLst>
                <a:ext uri="{FF2B5EF4-FFF2-40B4-BE49-F238E27FC236}">
                  <a16:creationId xmlns:a16="http://schemas.microsoft.com/office/drawing/2014/main" id="{7DC198EA-2EF0-41E1-AD64-ACF488690047}"/>
                </a:ext>
              </a:extLst>
            </p:cNvPr>
            <p:cNvSpPr/>
            <p:nvPr/>
          </p:nvSpPr>
          <p:spPr>
            <a:xfrm>
              <a:off x="5277294" y="1495279"/>
              <a:ext cx="229653" cy="21341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73" name="矩形 72">
              <a:extLst>
                <a:ext uri="{FF2B5EF4-FFF2-40B4-BE49-F238E27FC236}">
                  <a16:creationId xmlns:a16="http://schemas.microsoft.com/office/drawing/2014/main" id="{1CA15242-3266-4089-8B8E-13410A17498D}"/>
                </a:ext>
              </a:extLst>
            </p:cNvPr>
            <p:cNvSpPr/>
            <p:nvPr/>
          </p:nvSpPr>
          <p:spPr>
            <a:xfrm>
              <a:off x="3812866" y="2104715"/>
              <a:ext cx="2239451" cy="38542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81" name="矩形 80">
              <a:extLst>
                <a:ext uri="{FF2B5EF4-FFF2-40B4-BE49-F238E27FC236}">
                  <a16:creationId xmlns:a16="http://schemas.microsoft.com/office/drawing/2014/main" id="{1B8E94B0-73A1-4B7F-AAF9-9055462D881E}"/>
                </a:ext>
              </a:extLst>
            </p:cNvPr>
            <p:cNvSpPr/>
            <p:nvPr/>
          </p:nvSpPr>
          <p:spPr>
            <a:xfrm>
              <a:off x="6999941" y="2953549"/>
              <a:ext cx="2132909" cy="38542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zh-CN" altLang="en-US" dirty="0"/>
            </a:p>
          </p:txBody>
        </p:sp>
        <p:sp>
          <p:nvSpPr>
            <p:cNvPr id="108" name="流程图: 接点 107">
              <a:extLst>
                <a:ext uri="{FF2B5EF4-FFF2-40B4-BE49-F238E27FC236}">
                  <a16:creationId xmlns:a16="http://schemas.microsoft.com/office/drawing/2014/main" id="{72FBB454-0019-41DA-867E-8A839F685115}"/>
                </a:ext>
              </a:extLst>
            </p:cNvPr>
            <p:cNvSpPr/>
            <p:nvPr/>
          </p:nvSpPr>
          <p:spPr>
            <a:xfrm>
              <a:off x="3930088" y="2195567"/>
              <a:ext cx="229653" cy="21341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09" name="流程图: 接点 108">
              <a:extLst>
                <a:ext uri="{FF2B5EF4-FFF2-40B4-BE49-F238E27FC236}">
                  <a16:creationId xmlns:a16="http://schemas.microsoft.com/office/drawing/2014/main" id="{091DBAF3-0B98-40C7-AB0C-2DC7063045B8}"/>
                </a:ext>
              </a:extLst>
            </p:cNvPr>
            <p:cNvSpPr/>
            <p:nvPr/>
          </p:nvSpPr>
          <p:spPr>
            <a:xfrm>
              <a:off x="4222743" y="2192525"/>
              <a:ext cx="229653" cy="21341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10" name="流程图: 接点 109">
              <a:extLst>
                <a:ext uri="{FF2B5EF4-FFF2-40B4-BE49-F238E27FC236}">
                  <a16:creationId xmlns:a16="http://schemas.microsoft.com/office/drawing/2014/main" id="{7E5478FC-D2A6-4EF1-9D63-89E8AE2DF81F}"/>
                </a:ext>
              </a:extLst>
            </p:cNvPr>
            <p:cNvSpPr/>
            <p:nvPr/>
          </p:nvSpPr>
          <p:spPr>
            <a:xfrm>
              <a:off x="4515398" y="2192525"/>
              <a:ext cx="229653" cy="21341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11" name="流程图: 接点 110">
              <a:extLst>
                <a:ext uri="{FF2B5EF4-FFF2-40B4-BE49-F238E27FC236}">
                  <a16:creationId xmlns:a16="http://schemas.microsoft.com/office/drawing/2014/main" id="{3315EC21-254C-4CC7-8992-BB26E467D8A7}"/>
                </a:ext>
              </a:extLst>
            </p:cNvPr>
            <p:cNvSpPr/>
            <p:nvPr/>
          </p:nvSpPr>
          <p:spPr>
            <a:xfrm>
              <a:off x="4808053" y="2192033"/>
              <a:ext cx="229653" cy="21341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12" name="流程图: 接点 111">
              <a:extLst>
                <a:ext uri="{FF2B5EF4-FFF2-40B4-BE49-F238E27FC236}">
                  <a16:creationId xmlns:a16="http://schemas.microsoft.com/office/drawing/2014/main" id="{9DFF5938-9D8D-4457-AFB5-CC80F4359983}"/>
                </a:ext>
              </a:extLst>
            </p:cNvPr>
            <p:cNvSpPr/>
            <p:nvPr/>
          </p:nvSpPr>
          <p:spPr>
            <a:xfrm>
              <a:off x="5100708" y="2192392"/>
              <a:ext cx="229653" cy="21341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13" name="流程图: 接点 112">
              <a:extLst>
                <a:ext uri="{FF2B5EF4-FFF2-40B4-BE49-F238E27FC236}">
                  <a16:creationId xmlns:a16="http://schemas.microsoft.com/office/drawing/2014/main" id="{85984D24-B14F-4E43-987D-C3553F8A9805}"/>
                </a:ext>
              </a:extLst>
            </p:cNvPr>
            <p:cNvSpPr/>
            <p:nvPr/>
          </p:nvSpPr>
          <p:spPr>
            <a:xfrm>
              <a:off x="5398858" y="2192033"/>
              <a:ext cx="229653" cy="21341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14" name="流程图: 接点 113">
              <a:extLst>
                <a:ext uri="{FF2B5EF4-FFF2-40B4-BE49-F238E27FC236}">
                  <a16:creationId xmlns:a16="http://schemas.microsoft.com/office/drawing/2014/main" id="{EC1C12DC-6D0A-4DCA-B627-E5D3D942E2C4}"/>
                </a:ext>
              </a:extLst>
            </p:cNvPr>
            <p:cNvSpPr/>
            <p:nvPr/>
          </p:nvSpPr>
          <p:spPr>
            <a:xfrm>
              <a:off x="5704212" y="2192392"/>
              <a:ext cx="229653" cy="21341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115" name="流程图: 接点 114">
              <a:extLst>
                <a:ext uri="{FF2B5EF4-FFF2-40B4-BE49-F238E27FC236}">
                  <a16:creationId xmlns:a16="http://schemas.microsoft.com/office/drawing/2014/main" id="{87F496D1-4487-45A5-A13F-75C0A657E0C4}"/>
                </a:ext>
              </a:extLst>
            </p:cNvPr>
            <p:cNvSpPr/>
            <p:nvPr/>
          </p:nvSpPr>
          <p:spPr>
            <a:xfrm>
              <a:off x="7129073" y="3050020"/>
              <a:ext cx="229653" cy="21341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16" name="流程图: 接点 115">
              <a:extLst>
                <a:ext uri="{FF2B5EF4-FFF2-40B4-BE49-F238E27FC236}">
                  <a16:creationId xmlns:a16="http://schemas.microsoft.com/office/drawing/2014/main" id="{2548A592-A1FA-4143-B82E-68A3BDDB69A0}"/>
                </a:ext>
              </a:extLst>
            </p:cNvPr>
            <p:cNvSpPr/>
            <p:nvPr/>
          </p:nvSpPr>
          <p:spPr>
            <a:xfrm>
              <a:off x="7421728" y="3046978"/>
              <a:ext cx="229653" cy="21341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
          <p:nvSpPr>
            <p:cNvPr id="117" name="流程图: 接点 116">
              <a:extLst>
                <a:ext uri="{FF2B5EF4-FFF2-40B4-BE49-F238E27FC236}">
                  <a16:creationId xmlns:a16="http://schemas.microsoft.com/office/drawing/2014/main" id="{F29B181C-2880-4344-A8D3-A8CAECADBA97}"/>
                </a:ext>
              </a:extLst>
            </p:cNvPr>
            <p:cNvSpPr/>
            <p:nvPr/>
          </p:nvSpPr>
          <p:spPr>
            <a:xfrm>
              <a:off x="7714383" y="3046978"/>
              <a:ext cx="229653" cy="21341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a:t>
              </a:r>
              <a:endParaRPr lang="zh-CN" altLang="en-US" dirty="0"/>
            </a:p>
          </p:txBody>
        </p:sp>
        <p:sp>
          <p:nvSpPr>
            <p:cNvPr id="118" name="流程图: 接点 117">
              <a:extLst>
                <a:ext uri="{FF2B5EF4-FFF2-40B4-BE49-F238E27FC236}">
                  <a16:creationId xmlns:a16="http://schemas.microsoft.com/office/drawing/2014/main" id="{F8E1A854-DE66-4240-8CCF-1C0603D06B4D}"/>
                </a:ext>
              </a:extLst>
            </p:cNvPr>
            <p:cNvSpPr/>
            <p:nvPr/>
          </p:nvSpPr>
          <p:spPr>
            <a:xfrm>
              <a:off x="8007038" y="3046486"/>
              <a:ext cx="229653" cy="21341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a:t>
              </a:r>
              <a:endParaRPr lang="zh-CN" altLang="en-US" dirty="0"/>
            </a:p>
          </p:txBody>
        </p:sp>
        <p:sp>
          <p:nvSpPr>
            <p:cNvPr id="119" name="流程图: 接点 118">
              <a:extLst>
                <a:ext uri="{FF2B5EF4-FFF2-40B4-BE49-F238E27FC236}">
                  <a16:creationId xmlns:a16="http://schemas.microsoft.com/office/drawing/2014/main" id="{AD787F0B-DDF4-4757-9EE7-FADA31D4D441}"/>
                </a:ext>
              </a:extLst>
            </p:cNvPr>
            <p:cNvSpPr/>
            <p:nvPr/>
          </p:nvSpPr>
          <p:spPr>
            <a:xfrm>
              <a:off x="8299693" y="3046845"/>
              <a:ext cx="229653" cy="21341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5</a:t>
              </a:r>
              <a:endParaRPr lang="zh-CN" altLang="en-US" dirty="0"/>
            </a:p>
          </p:txBody>
        </p:sp>
        <p:sp>
          <p:nvSpPr>
            <p:cNvPr id="120" name="流程图: 接点 119">
              <a:extLst>
                <a:ext uri="{FF2B5EF4-FFF2-40B4-BE49-F238E27FC236}">
                  <a16:creationId xmlns:a16="http://schemas.microsoft.com/office/drawing/2014/main" id="{FCD6DE36-505D-4DAA-8540-AA345D184B74}"/>
                </a:ext>
              </a:extLst>
            </p:cNvPr>
            <p:cNvSpPr/>
            <p:nvPr/>
          </p:nvSpPr>
          <p:spPr>
            <a:xfrm>
              <a:off x="8597843" y="3046486"/>
              <a:ext cx="229653" cy="21341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6</a:t>
              </a:r>
              <a:endParaRPr lang="zh-CN" altLang="en-US" dirty="0"/>
            </a:p>
          </p:txBody>
        </p:sp>
        <p:sp>
          <p:nvSpPr>
            <p:cNvPr id="121" name="流程图: 接点 120">
              <a:extLst>
                <a:ext uri="{FF2B5EF4-FFF2-40B4-BE49-F238E27FC236}">
                  <a16:creationId xmlns:a16="http://schemas.microsoft.com/office/drawing/2014/main" id="{F612C1C5-B204-4E47-8A7A-B9350ED35F1E}"/>
                </a:ext>
              </a:extLst>
            </p:cNvPr>
            <p:cNvSpPr/>
            <p:nvPr/>
          </p:nvSpPr>
          <p:spPr>
            <a:xfrm>
              <a:off x="8903197" y="3046845"/>
              <a:ext cx="229653" cy="213412"/>
            </a:xfrm>
            <a:prstGeom prst="flowChartConnector">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7</a:t>
              </a:r>
              <a:endParaRPr lang="zh-CN" altLang="en-US" dirty="0"/>
            </a:p>
          </p:txBody>
        </p:sp>
        <p:sp>
          <p:nvSpPr>
            <p:cNvPr id="129" name="文本框 128">
              <a:extLst>
                <a:ext uri="{FF2B5EF4-FFF2-40B4-BE49-F238E27FC236}">
                  <a16:creationId xmlns:a16="http://schemas.microsoft.com/office/drawing/2014/main" id="{6534B68E-3642-41CB-9A7E-59376E814D5C}"/>
                </a:ext>
              </a:extLst>
            </p:cNvPr>
            <p:cNvSpPr txBox="1"/>
            <p:nvPr/>
          </p:nvSpPr>
          <p:spPr>
            <a:xfrm>
              <a:off x="910622" y="1837334"/>
              <a:ext cx="1174853" cy="276999"/>
            </a:xfrm>
            <a:prstGeom prst="rect">
              <a:avLst/>
            </a:prstGeom>
            <a:noFill/>
          </p:spPr>
          <p:txBody>
            <a:bodyPr wrap="square" rtlCol="0">
              <a:spAutoFit/>
            </a:bodyPr>
            <a:lstStyle/>
            <a:p>
              <a:r>
                <a:rPr lang="zh-CN" altLang="en-US" sz="1200" dirty="0"/>
                <a:t>步长</a:t>
              </a:r>
              <a:r>
                <a:rPr lang="en-US" altLang="zh-CN" sz="1200" dirty="0"/>
                <a:t>=1</a:t>
              </a:r>
              <a:r>
                <a:rPr lang="zh-CN" altLang="en-US" sz="1200" dirty="0"/>
                <a:t>天</a:t>
              </a:r>
            </a:p>
          </p:txBody>
        </p:sp>
      </p:grpSp>
    </p:spTree>
    <p:extLst>
      <p:ext uri="{BB962C8B-B14F-4D97-AF65-F5344CB8AC3E}">
        <p14:creationId xmlns:p14="http://schemas.microsoft.com/office/powerpoint/2010/main" val="3100006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D81EE27-C99E-43D1-8A52-5487A162C8B5}"/>
              </a:ext>
            </a:extLst>
          </p:cNvPr>
          <p:cNvSpPr/>
          <p:nvPr/>
        </p:nvSpPr>
        <p:spPr>
          <a:xfrm>
            <a:off x="2217" y="159656"/>
            <a:ext cx="518483" cy="322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0B5C808A-F1A4-4015-8C99-D6B891ED35B0}"/>
              </a:ext>
            </a:extLst>
          </p:cNvPr>
          <p:cNvSpPr txBox="1"/>
          <p:nvPr/>
        </p:nvSpPr>
        <p:spPr>
          <a:xfrm>
            <a:off x="666748" y="164068"/>
            <a:ext cx="2257935" cy="369332"/>
          </a:xfrm>
          <a:prstGeom prst="rect">
            <a:avLst/>
          </a:prstGeom>
          <a:noFill/>
        </p:spPr>
        <p:txBody>
          <a:bodyPr wrap="square" rtlCol="0">
            <a:spAutoFit/>
          </a:bodyPr>
          <a:lstStyle/>
          <a:p>
            <a:r>
              <a:rPr lang="zh-CN" altLang="en-US" dirty="0">
                <a:solidFill>
                  <a:schemeClr val="accent5"/>
                </a:solidFill>
                <a:latin typeface="黑体" panose="02010609060101010101" pitchFamily="49" charset="-122"/>
                <a:ea typeface="黑体" panose="02010609060101010101" pitchFamily="49" charset="-122"/>
              </a:rPr>
              <a:t>关键技术</a:t>
            </a:r>
            <a:r>
              <a:rPr lang="en-US" altLang="zh-CN" dirty="0">
                <a:solidFill>
                  <a:schemeClr val="accent5"/>
                </a:solidFill>
                <a:latin typeface="黑体" panose="02010609060101010101" pitchFamily="49" charset="-122"/>
                <a:ea typeface="黑体" panose="02010609060101010101" pitchFamily="49" charset="-122"/>
              </a:rPr>
              <a:t>2-</a:t>
            </a:r>
            <a:r>
              <a:rPr lang="zh-CN" altLang="en-US" dirty="0">
                <a:solidFill>
                  <a:schemeClr val="accent5"/>
                </a:solidFill>
                <a:latin typeface="黑体" panose="02010609060101010101" pitchFamily="49" charset="-122"/>
                <a:ea typeface="黑体" panose="02010609060101010101" pitchFamily="49" charset="-122"/>
              </a:rPr>
              <a:t>数据筛选</a:t>
            </a:r>
          </a:p>
        </p:txBody>
      </p:sp>
      <p:sp>
        <p:nvSpPr>
          <p:cNvPr id="4" name="矩形 3"/>
          <p:cNvSpPr/>
          <p:nvPr/>
        </p:nvSpPr>
        <p:spPr>
          <a:xfrm>
            <a:off x="385746" y="684715"/>
            <a:ext cx="7292108" cy="1320361"/>
          </a:xfrm>
          <a:prstGeom prst="rect">
            <a:avLst/>
          </a:prstGeom>
        </p:spPr>
        <p:txBody>
          <a:bodyPr wrap="square">
            <a:spAutoFit/>
          </a:bodyPr>
          <a:lstStyle/>
          <a:p>
            <a:pPr marL="285750" indent="-285750" algn="just">
              <a:lnSpc>
                <a:spcPct val="110000"/>
              </a:lnSpc>
              <a:spcAft>
                <a:spcPts val="0"/>
              </a:spcAft>
              <a:buFont typeface="Wingdings" panose="05000000000000000000" pitchFamily="2" charset="2"/>
              <a:buChar char="Ø"/>
            </a:pPr>
            <a:r>
              <a:rPr lang="zh-CN" altLang="zh-CN" b="1" kern="100" dirty="0">
                <a:latin typeface="微软雅黑" panose="020B0503020204020204" pitchFamily="34" charset="-122"/>
                <a:ea typeface="微软雅黑" panose="020B0503020204020204" pitchFamily="34" charset="-122"/>
                <a:cs typeface="Times New Roman" panose="02020603050405020304" pitchFamily="18" charset="0"/>
              </a:rPr>
              <a:t>数据不全</a:t>
            </a:r>
            <a:endParaRPr lang="en-US" altLang="zh-CN" b="1"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266700" algn="just">
              <a:lnSpc>
                <a:spcPct val="110000"/>
              </a:lnSpc>
              <a:spcAft>
                <a:spcPts val="600"/>
              </a:spcAft>
            </a:pP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司机量表</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320300</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地区和</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321200</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地区存在缺失数据</a:t>
            </a:r>
          </a:p>
          <a:p>
            <a:pPr marL="285750" indent="-285750" algn="just">
              <a:lnSpc>
                <a:spcPct val="110000"/>
              </a:lnSpc>
              <a:spcAft>
                <a:spcPts val="0"/>
              </a:spcAft>
              <a:buFont typeface="Wingdings" panose="05000000000000000000" pitchFamily="2" charset="2"/>
              <a:buChar char="Ø"/>
            </a:pPr>
            <a:r>
              <a:rPr lang="zh-CN" altLang="zh-CN" b="1" kern="100" dirty="0">
                <a:latin typeface="微软雅黑" panose="020B0503020204020204" pitchFamily="34" charset="-122"/>
                <a:ea typeface="微软雅黑" panose="020B0503020204020204" pitchFamily="34" charset="-122"/>
                <a:cs typeface="Times New Roman" panose="02020603050405020304" pitchFamily="18" charset="0"/>
              </a:rPr>
              <a:t>法定节假日的数据量不正常</a:t>
            </a:r>
            <a:endParaRPr lang="en-US" altLang="zh-CN" b="1"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266700" algn="just">
              <a:lnSpc>
                <a:spcPct val="110000"/>
              </a:lnSpc>
              <a:spcAft>
                <a:spcPts val="0"/>
              </a:spcAft>
            </a:pP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元旦，春节、清明节、劳动节</a:t>
            </a:r>
            <a:r>
              <a:rPr lang="en-US" altLang="zh-CN" sz="1600" kern="100" dirty="0">
                <a:latin typeface="微软雅黑" panose="020B0503020204020204" pitchFamily="34" charset="-122"/>
                <a:ea typeface="微软雅黑" panose="020B0503020204020204" pitchFamily="34" charset="-122"/>
                <a:cs typeface="Times New Roman" panose="02020603050405020304" pitchFamily="18" charset="0"/>
              </a:rPr>
              <a:t>4</a:t>
            </a: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个法定节假日</a:t>
            </a:r>
          </a:p>
        </p:txBody>
      </p:sp>
      <p:pic>
        <p:nvPicPr>
          <p:cNvPr id="6" name="图片 5">
            <a:extLst>
              <a:ext uri="{FF2B5EF4-FFF2-40B4-BE49-F238E27FC236}">
                <a16:creationId xmlns:a16="http://schemas.microsoft.com/office/drawing/2014/main" id="{AE2C99F2-5E7F-4543-BAE0-BAAEAA2CF31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2263806" y="2337803"/>
            <a:ext cx="4545368" cy="1896846"/>
          </a:xfrm>
          <a:prstGeom prst="rect">
            <a:avLst/>
          </a:prstGeom>
          <a:noFill/>
          <a:ln>
            <a:noFill/>
          </a:ln>
        </p:spPr>
      </p:pic>
      <p:sp>
        <p:nvSpPr>
          <p:cNvPr id="8" name="椭圆 7"/>
          <p:cNvSpPr/>
          <p:nvPr/>
        </p:nvSpPr>
        <p:spPr>
          <a:xfrm>
            <a:off x="5965794" y="3826276"/>
            <a:ext cx="701336" cy="408373"/>
          </a:xfrm>
          <a:prstGeom prst="ellipse">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0" name="文本框 9"/>
          <p:cNvSpPr txBox="1"/>
          <p:nvPr/>
        </p:nvSpPr>
        <p:spPr>
          <a:xfrm>
            <a:off x="3733800" y="2386514"/>
            <a:ext cx="958849" cy="1969770"/>
          </a:xfrm>
          <a:prstGeom prst="rect">
            <a:avLst/>
          </a:prstGeom>
          <a:noFill/>
          <a:ln w="19050">
            <a:solidFill>
              <a:schemeClr val="accent1"/>
            </a:solidFill>
          </a:ln>
        </p:spPr>
        <p:txBody>
          <a:bodyPr wrap="square" rtlCol="0">
            <a:spAutoFit/>
          </a:bodyPr>
          <a:lstStyle/>
          <a:p>
            <a:endParaRPr lang="en-US" altLang="zh-CN" sz="1000" dirty="0"/>
          </a:p>
          <a:p>
            <a:endParaRPr lang="en-US" altLang="zh-CN" sz="1000" dirty="0"/>
          </a:p>
          <a:p>
            <a:endParaRPr lang="en-US" altLang="zh-CN" sz="1000" dirty="0"/>
          </a:p>
          <a:p>
            <a:endParaRPr lang="en-US" altLang="zh-CN" sz="1000" dirty="0"/>
          </a:p>
          <a:p>
            <a:endParaRPr lang="en-US" altLang="zh-CN" sz="1000" dirty="0"/>
          </a:p>
          <a:p>
            <a:endParaRPr lang="en-US" altLang="zh-CN" sz="1000" dirty="0"/>
          </a:p>
          <a:p>
            <a:endParaRPr lang="en-US" altLang="zh-CN" sz="1000" dirty="0"/>
          </a:p>
          <a:p>
            <a:endParaRPr lang="en-US" altLang="zh-CN" sz="1000" dirty="0"/>
          </a:p>
          <a:p>
            <a:endParaRPr lang="en-US" altLang="zh-CN" sz="1000" dirty="0"/>
          </a:p>
          <a:p>
            <a:endParaRPr lang="en-US" altLang="zh-CN" sz="1000" dirty="0"/>
          </a:p>
          <a:p>
            <a:endParaRPr lang="en-US" altLang="zh-CN" sz="1000" dirty="0"/>
          </a:p>
          <a:p>
            <a:pPr algn="ctr"/>
            <a:r>
              <a:rPr lang="zh-CN" altLang="en-US" sz="1200" b="1" dirty="0">
                <a:solidFill>
                  <a:schemeClr val="accent1"/>
                </a:solidFill>
              </a:rPr>
              <a:t>异常数据段</a:t>
            </a:r>
            <a:endParaRPr lang="en-US" altLang="zh-CN" sz="1200" b="1" dirty="0">
              <a:solidFill>
                <a:schemeClr val="accent1"/>
              </a:solidFill>
            </a:endParaRPr>
          </a:p>
        </p:txBody>
      </p:sp>
      <p:sp>
        <p:nvSpPr>
          <p:cNvPr id="12" name="文本框 11"/>
          <p:cNvSpPr txBox="1"/>
          <p:nvPr/>
        </p:nvSpPr>
        <p:spPr>
          <a:xfrm>
            <a:off x="6667130" y="3891962"/>
            <a:ext cx="1171851" cy="276999"/>
          </a:xfrm>
          <a:prstGeom prst="rect">
            <a:avLst/>
          </a:prstGeom>
          <a:noFill/>
        </p:spPr>
        <p:txBody>
          <a:bodyPr wrap="square" rtlCol="0">
            <a:spAutoFit/>
          </a:bodyPr>
          <a:lstStyle/>
          <a:p>
            <a:r>
              <a:rPr lang="zh-CN" altLang="en-US" sz="1200" b="1" dirty="0">
                <a:solidFill>
                  <a:schemeClr val="accent1"/>
                </a:solidFill>
              </a:rPr>
              <a:t>数据缺失</a:t>
            </a:r>
          </a:p>
        </p:txBody>
      </p:sp>
    </p:spTree>
    <p:extLst>
      <p:ext uri="{BB962C8B-B14F-4D97-AF65-F5344CB8AC3E}">
        <p14:creationId xmlns:p14="http://schemas.microsoft.com/office/powerpoint/2010/main" val="2594794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250" fill="hold"/>
                                        <p:tgtEl>
                                          <p:spTgt spid="8"/>
                                        </p:tgtEl>
                                        <p:attrNameLst>
                                          <p:attrName>ppt_x</p:attrName>
                                        </p:attrNameLst>
                                      </p:cBhvr>
                                      <p:tavLst>
                                        <p:tav tm="0">
                                          <p:val>
                                            <p:strVal val="#ppt_x"/>
                                          </p:val>
                                        </p:tav>
                                        <p:tav tm="100000">
                                          <p:val>
                                            <p:strVal val="#ppt_x"/>
                                          </p:val>
                                        </p:tav>
                                      </p:tavLst>
                                    </p:anim>
                                    <p:anim calcmode="lin" valueType="num">
                                      <p:cBhvr additive="base">
                                        <p:cTn id="8" dur="25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250" fill="hold"/>
                                        <p:tgtEl>
                                          <p:spTgt spid="12"/>
                                        </p:tgtEl>
                                        <p:attrNameLst>
                                          <p:attrName>ppt_x</p:attrName>
                                        </p:attrNameLst>
                                      </p:cBhvr>
                                      <p:tavLst>
                                        <p:tav tm="0">
                                          <p:val>
                                            <p:strVal val="#ppt_x"/>
                                          </p:val>
                                        </p:tav>
                                        <p:tav tm="100000">
                                          <p:val>
                                            <p:strVal val="#ppt_x"/>
                                          </p:val>
                                        </p:tav>
                                      </p:tavLst>
                                    </p:anim>
                                    <p:anim calcmode="lin" valueType="num">
                                      <p:cBhvr additive="base">
                                        <p:cTn id="12" dur="25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250" fill="hold"/>
                                        <p:tgtEl>
                                          <p:spTgt spid="10"/>
                                        </p:tgtEl>
                                        <p:attrNameLst>
                                          <p:attrName>ppt_x</p:attrName>
                                        </p:attrNameLst>
                                      </p:cBhvr>
                                      <p:tavLst>
                                        <p:tav tm="0">
                                          <p:val>
                                            <p:strVal val="#ppt_x"/>
                                          </p:val>
                                        </p:tav>
                                        <p:tav tm="100000">
                                          <p:val>
                                            <p:strVal val="#ppt_x"/>
                                          </p:val>
                                        </p:tav>
                                      </p:tavLst>
                                    </p:anim>
                                    <p:anim calcmode="lin" valueType="num">
                                      <p:cBhvr additive="base">
                                        <p:cTn id="18" dur="25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D81EE27-C99E-43D1-8A52-5487A162C8B5}"/>
              </a:ext>
            </a:extLst>
          </p:cNvPr>
          <p:cNvSpPr/>
          <p:nvPr/>
        </p:nvSpPr>
        <p:spPr>
          <a:xfrm>
            <a:off x="2217" y="159656"/>
            <a:ext cx="518483" cy="322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0B5C808A-F1A4-4015-8C99-D6B891ED35B0}"/>
              </a:ext>
            </a:extLst>
          </p:cNvPr>
          <p:cNvSpPr txBox="1"/>
          <p:nvPr/>
        </p:nvSpPr>
        <p:spPr>
          <a:xfrm>
            <a:off x="666748" y="164068"/>
            <a:ext cx="2257935" cy="369332"/>
          </a:xfrm>
          <a:prstGeom prst="rect">
            <a:avLst/>
          </a:prstGeom>
          <a:noFill/>
        </p:spPr>
        <p:txBody>
          <a:bodyPr wrap="square" rtlCol="0">
            <a:spAutoFit/>
          </a:bodyPr>
          <a:lstStyle/>
          <a:p>
            <a:r>
              <a:rPr lang="zh-CN" altLang="en-US" dirty="0">
                <a:solidFill>
                  <a:schemeClr val="accent5"/>
                </a:solidFill>
                <a:latin typeface="黑体" panose="02010609060101010101" pitchFamily="49" charset="-122"/>
                <a:ea typeface="黑体" panose="02010609060101010101" pitchFamily="49" charset="-122"/>
              </a:rPr>
              <a:t>关键技术</a:t>
            </a:r>
            <a:r>
              <a:rPr lang="en-US" altLang="zh-CN" dirty="0">
                <a:solidFill>
                  <a:schemeClr val="accent5"/>
                </a:solidFill>
                <a:latin typeface="黑体" panose="02010609060101010101" pitchFamily="49" charset="-122"/>
                <a:ea typeface="黑体" panose="02010609060101010101" pitchFamily="49" charset="-122"/>
              </a:rPr>
              <a:t>2-</a:t>
            </a:r>
            <a:r>
              <a:rPr lang="zh-CN" altLang="en-US" dirty="0">
                <a:solidFill>
                  <a:schemeClr val="accent5"/>
                </a:solidFill>
                <a:latin typeface="黑体" panose="02010609060101010101" pitchFamily="49" charset="-122"/>
                <a:ea typeface="黑体" panose="02010609060101010101" pitchFamily="49" charset="-122"/>
              </a:rPr>
              <a:t>数据筛选</a:t>
            </a:r>
          </a:p>
        </p:txBody>
      </p:sp>
      <p:grpSp>
        <p:nvGrpSpPr>
          <p:cNvPr id="11" name="组 10"/>
          <p:cNvGrpSpPr/>
          <p:nvPr/>
        </p:nvGrpSpPr>
        <p:grpSpPr>
          <a:xfrm>
            <a:off x="666748" y="2176290"/>
            <a:ext cx="8012022" cy="1255835"/>
            <a:chOff x="639188" y="2193543"/>
            <a:chExt cx="8012022" cy="1255835"/>
          </a:xfrm>
        </p:grpSpPr>
        <p:grpSp>
          <p:nvGrpSpPr>
            <p:cNvPr id="8" name="组 7"/>
            <p:cNvGrpSpPr/>
            <p:nvPr/>
          </p:nvGrpSpPr>
          <p:grpSpPr>
            <a:xfrm>
              <a:off x="3465552" y="2193543"/>
              <a:ext cx="2323345" cy="1139853"/>
              <a:chOff x="3465552" y="2193543"/>
              <a:chExt cx="2323345" cy="1139853"/>
            </a:xfrm>
          </p:grpSpPr>
          <p:sp>
            <p:nvSpPr>
              <p:cNvPr id="25" name="AutoShape 15">
                <a:extLst>
                  <a:ext uri="{FF2B5EF4-FFF2-40B4-BE49-F238E27FC236}">
                    <a16:creationId xmlns:a16="http://schemas.microsoft.com/office/drawing/2014/main" id="{F3D88F32-184B-49A8-8827-6F8D3531EE79}"/>
                  </a:ext>
                </a:extLst>
              </p:cNvPr>
              <p:cNvSpPr/>
              <p:nvPr/>
            </p:nvSpPr>
            <p:spPr bwMode="auto">
              <a:xfrm rot="10800000">
                <a:off x="3465552" y="2202999"/>
                <a:ext cx="2312232" cy="402548"/>
              </a:xfrm>
              <a:custGeom>
                <a:avLst/>
                <a:gdLst>
                  <a:gd name="T0" fmla="*/ 2200275 w 21600"/>
                  <a:gd name="T1" fmla="*/ 484188 h 21600"/>
                  <a:gd name="T2" fmla="*/ 2200275 w 21600"/>
                  <a:gd name="T3" fmla="*/ 484188 h 21600"/>
                  <a:gd name="T4" fmla="*/ 2200275 w 21600"/>
                  <a:gd name="T5" fmla="*/ 484188 h 21600"/>
                  <a:gd name="T6" fmla="*/ 2200275 w 21600"/>
                  <a:gd name="T7" fmla="*/ 48418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740" y="0"/>
                    </a:moveTo>
                    <a:lnTo>
                      <a:pt x="9637" y="4975"/>
                    </a:lnTo>
                    <a:lnTo>
                      <a:pt x="1180" y="4975"/>
                    </a:lnTo>
                    <a:cubicBezTo>
                      <a:pt x="528" y="4975"/>
                      <a:pt x="0" y="7377"/>
                      <a:pt x="0" y="10339"/>
                    </a:cubicBezTo>
                    <a:lnTo>
                      <a:pt x="0" y="16235"/>
                    </a:lnTo>
                    <a:cubicBezTo>
                      <a:pt x="0" y="19197"/>
                      <a:pt x="528" y="21599"/>
                      <a:pt x="1180" y="21599"/>
                    </a:cubicBezTo>
                    <a:lnTo>
                      <a:pt x="20419" y="21599"/>
                    </a:lnTo>
                    <a:cubicBezTo>
                      <a:pt x="21071" y="21599"/>
                      <a:pt x="21599" y="19197"/>
                      <a:pt x="21599" y="16235"/>
                    </a:cubicBezTo>
                    <a:lnTo>
                      <a:pt x="21599" y="10339"/>
                    </a:lnTo>
                    <a:cubicBezTo>
                      <a:pt x="21599" y="7377"/>
                      <a:pt x="21071" y="4975"/>
                      <a:pt x="20419" y="4975"/>
                    </a:cubicBezTo>
                    <a:lnTo>
                      <a:pt x="11845" y="4975"/>
                    </a:lnTo>
                    <a:lnTo>
                      <a:pt x="10740" y="0"/>
                    </a:lnTo>
                    <a:close/>
                  </a:path>
                </a:pathLst>
              </a:custGeom>
              <a:solidFill>
                <a:schemeClr val="accent2"/>
              </a:solidFill>
              <a:ln w="25400" cap="flat" cmpd="sng">
                <a:solidFill>
                  <a:srgbClr val="000000">
                    <a:alpha val="0"/>
                  </a:srgbClr>
                </a:solidFill>
                <a:prstDash val="solid"/>
                <a:miter lim="0"/>
              </a:ln>
              <a:effectLst/>
            </p:spPr>
            <p:txBody>
              <a:bodyPr lIns="0" tIns="0" rIns="0" bIns="0" anchor="b"/>
              <a:lstStyle/>
              <a:p>
                <a:pPr algn="ctr"/>
                <a:endParaRPr lang="zh-CN" altLang="en-US" sz="1600" b="1" dirty="0">
                  <a:solidFill>
                    <a:schemeClr val="bg1"/>
                  </a:solidFill>
                </a:endParaRPr>
              </a:p>
            </p:txBody>
          </p:sp>
          <p:sp>
            <p:nvSpPr>
              <p:cNvPr id="28" name="AutoShape 20">
                <a:extLst>
                  <a:ext uri="{FF2B5EF4-FFF2-40B4-BE49-F238E27FC236}">
                    <a16:creationId xmlns:a16="http://schemas.microsoft.com/office/drawing/2014/main" id="{6B044A89-2769-431F-93E4-AF664A092F74}"/>
                  </a:ext>
                </a:extLst>
              </p:cNvPr>
              <p:cNvSpPr/>
              <p:nvPr/>
            </p:nvSpPr>
            <p:spPr bwMode="auto">
              <a:xfrm>
                <a:off x="3513122" y="2794958"/>
                <a:ext cx="2217142" cy="5384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p>
                <a:pPr algn="just">
                  <a:lnSpc>
                    <a:spcPct val="130000"/>
                  </a:lnSpc>
                  <a:spcAft>
                    <a:spcPts val="600"/>
                  </a:spcAft>
                </a:pPr>
                <a:r>
                  <a:rPr lang="zh-CN" altLang="en-US" sz="1400" dirty="0"/>
                  <a:t>删除包含</a:t>
                </a:r>
                <a:r>
                  <a:rPr lang="zh-CN" altLang="zh-CN" sz="1400" dirty="0"/>
                  <a:t>法定节假日的</a:t>
                </a:r>
                <a:r>
                  <a:rPr lang="zh-CN" altLang="en-US" sz="1400" dirty="0"/>
                  <a:t>滑窗数据，消除节假日干扰</a:t>
                </a:r>
                <a:endParaRPr lang="en-US" altLang="zh-CN" sz="1400" dirty="0"/>
              </a:p>
            </p:txBody>
          </p:sp>
          <p:sp>
            <p:nvSpPr>
              <p:cNvPr id="6" name="文本框 5"/>
              <p:cNvSpPr txBox="1"/>
              <p:nvPr/>
            </p:nvSpPr>
            <p:spPr>
              <a:xfrm>
                <a:off x="3465552" y="2193543"/>
                <a:ext cx="2323345" cy="338554"/>
              </a:xfrm>
              <a:prstGeom prst="rect">
                <a:avLst/>
              </a:prstGeom>
              <a:noFill/>
            </p:spPr>
            <p:txBody>
              <a:bodyPr wrap="square" rtlCol="0">
                <a:spAutoFit/>
              </a:bodyPr>
              <a:lstStyle/>
              <a:p>
                <a:pPr algn="ctr"/>
                <a:r>
                  <a:rPr lang="zh-CN" altLang="en-US" sz="1600" b="1" dirty="0">
                    <a:solidFill>
                      <a:schemeClr val="bg1"/>
                    </a:solidFill>
                  </a:rPr>
                  <a:t>法定节假日</a:t>
                </a:r>
              </a:p>
            </p:txBody>
          </p:sp>
        </p:grpSp>
        <p:grpSp>
          <p:nvGrpSpPr>
            <p:cNvPr id="10" name="组 9"/>
            <p:cNvGrpSpPr/>
            <p:nvPr/>
          </p:nvGrpSpPr>
          <p:grpSpPr>
            <a:xfrm>
              <a:off x="6263272" y="2193543"/>
              <a:ext cx="2387938" cy="1255835"/>
              <a:chOff x="6263272" y="2193543"/>
              <a:chExt cx="2387938" cy="1255835"/>
            </a:xfrm>
          </p:grpSpPr>
          <p:sp>
            <p:nvSpPr>
              <p:cNvPr id="26" name="AutoShape 17">
                <a:extLst>
                  <a:ext uri="{FF2B5EF4-FFF2-40B4-BE49-F238E27FC236}">
                    <a16:creationId xmlns:a16="http://schemas.microsoft.com/office/drawing/2014/main" id="{556ABF87-1E08-4929-9FB3-FD49211D97F5}"/>
                  </a:ext>
                </a:extLst>
              </p:cNvPr>
              <p:cNvSpPr/>
              <p:nvPr/>
            </p:nvSpPr>
            <p:spPr bwMode="auto">
              <a:xfrm rot="10800000">
                <a:off x="6263272" y="2198236"/>
                <a:ext cx="2312232" cy="402548"/>
              </a:xfrm>
              <a:custGeom>
                <a:avLst/>
                <a:gdLst>
                  <a:gd name="T0" fmla="*/ 2200275 w 21600"/>
                  <a:gd name="T1" fmla="*/ 484188 h 21600"/>
                  <a:gd name="T2" fmla="*/ 2200275 w 21600"/>
                  <a:gd name="T3" fmla="*/ 484188 h 21600"/>
                  <a:gd name="T4" fmla="*/ 2200275 w 21600"/>
                  <a:gd name="T5" fmla="*/ 484188 h 21600"/>
                  <a:gd name="T6" fmla="*/ 2200275 w 21600"/>
                  <a:gd name="T7" fmla="*/ 48418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740" y="0"/>
                    </a:moveTo>
                    <a:lnTo>
                      <a:pt x="9637" y="4975"/>
                    </a:lnTo>
                    <a:lnTo>
                      <a:pt x="1180" y="4975"/>
                    </a:lnTo>
                    <a:cubicBezTo>
                      <a:pt x="528" y="4975"/>
                      <a:pt x="0" y="7377"/>
                      <a:pt x="0" y="10339"/>
                    </a:cubicBezTo>
                    <a:lnTo>
                      <a:pt x="0" y="16235"/>
                    </a:lnTo>
                    <a:cubicBezTo>
                      <a:pt x="0" y="19197"/>
                      <a:pt x="528" y="21599"/>
                      <a:pt x="1180" y="21599"/>
                    </a:cubicBezTo>
                    <a:lnTo>
                      <a:pt x="20419" y="21599"/>
                    </a:lnTo>
                    <a:cubicBezTo>
                      <a:pt x="21071" y="21599"/>
                      <a:pt x="21599" y="19197"/>
                      <a:pt x="21599" y="16235"/>
                    </a:cubicBezTo>
                    <a:lnTo>
                      <a:pt x="21599" y="10339"/>
                    </a:lnTo>
                    <a:cubicBezTo>
                      <a:pt x="21599" y="7377"/>
                      <a:pt x="21071" y="4975"/>
                      <a:pt x="20419" y="4975"/>
                    </a:cubicBezTo>
                    <a:lnTo>
                      <a:pt x="11845" y="4975"/>
                    </a:lnTo>
                    <a:lnTo>
                      <a:pt x="10740" y="0"/>
                    </a:lnTo>
                    <a:close/>
                  </a:path>
                </a:pathLst>
              </a:custGeom>
              <a:solidFill>
                <a:schemeClr val="accent3"/>
              </a:solidFill>
              <a:ln w="25400" cap="flat" cmpd="sng">
                <a:solidFill>
                  <a:srgbClr val="000000">
                    <a:alpha val="0"/>
                  </a:srgbClr>
                </a:solidFill>
                <a:prstDash val="solid"/>
                <a:miter lim="0"/>
              </a:ln>
              <a:effectLst/>
            </p:spPr>
            <p:txBody>
              <a:bodyPr lIns="0" tIns="0" rIns="0" bIns="0" anchor="b"/>
              <a:lstStyle/>
              <a:p>
                <a:pPr algn="ctr"/>
                <a:endParaRPr lang="zh-CN" altLang="en-US" sz="1600" b="1" dirty="0">
                  <a:solidFill>
                    <a:schemeClr val="bg1"/>
                  </a:solidFill>
                </a:endParaRPr>
              </a:p>
            </p:txBody>
          </p:sp>
          <p:sp>
            <p:nvSpPr>
              <p:cNvPr id="27" name="AutoShape 19">
                <a:extLst>
                  <a:ext uri="{FF2B5EF4-FFF2-40B4-BE49-F238E27FC236}">
                    <a16:creationId xmlns:a16="http://schemas.microsoft.com/office/drawing/2014/main" id="{667F5D05-1121-4EDE-A5ED-3D82F970FCE0}"/>
                  </a:ext>
                </a:extLst>
              </p:cNvPr>
              <p:cNvSpPr/>
              <p:nvPr/>
            </p:nvSpPr>
            <p:spPr bwMode="auto">
              <a:xfrm>
                <a:off x="6310400" y="2794957"/>
                <a:ext cx="2217975" cy="65442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p>
                <a:pPr algn="just"/>
                <a:r>
                  <a:rPr lang="zh-CN" altLang="en-US" sz="1400" dirty="0"/>
                  <a:t>删除滑窗数据里日期不连续的数据，同预测数据形式保持一致</a:t>
                </a:r>
                <a:endParaRPr lang="en-US" altLang="zh-CN" sz="1400" dirty="0"/>
              </a:p>
            </p:txBody>
          </p:sp>
          <p:sp>
            <p:nvSpPr>
              <p:cNvPr id="31" name="文本框 30"/>
              <p:cNvSpPr txBox="1"/>
              <p:nvPr/>
            </p:nvSpPr>
            <p:spPr>
              <a:xfrm>
                <a:off x="6327865" y="2193543"/>
                <a:ext cx="2323345" cy="338554"/>
              </a:xfrm>
              <a:prstGeom prst="rect">
                <a:avLst/>
              </a:prstGeom>
              <a:noFill/>
            </p:spPr>
            <p:txBody>
              <a:bodyPr wrap="square" rtlCol="0">
                <a:spAutoFit/>
              </a:bodyPr>
              <a:lstStyle/>
              <a:p>
                <a:pPr algn="ctr"/>
                <a:r>
                  <a:rPr lang="zh-CN" altLang="en-US" sz="1600" b="1" dirty="0">
                    <a:solidFill>
                      <a:schemeClr val="bg1"/>
                    </a:solidFill>
                  </a:rPr>
                  <a:t>不连续数据处理</a:t>
                </a:r>
              </a:p>
            </p:txBody>
          </p:sp>
        </p:grpSp>
        <p:grpSp>
          <p:nvGrpSpPr>
            <p:cNvPr id="9" name="组 8"/>
            <p:cNvGrpSpPr/>
            <p:nvPr/>
          </p:nvGrpSpPr>
          <p:grpSpPr>
            <a:xfrm>
              <a:off x="639188" y="2205433"/>
              <a:ext cx="2323345" cy="1243945"/>
              <a:chOff x="639188" y="2205433"/>
              <a:chExt cx="2323345" cy="1243945"/>
            </a:xfrm>
          </p:grpSpPr>
          <p:sp>
            <p:nvSpPr>
              <p:cNvPr id="24" name="AutoShape 14">
                <a:extLst>
                  <a:ext uri="{FF2B5EF4-FFF2-40B4-BE49-F238E27FC236}">
                    <a16:creationId xmlns:a16="http://schemas.microsoft.com/office/drawing/2014/main" id="{E0D568F6-9A41-4981-9B14-5B90B2FE7FAA}"/>
                  </a:ext>
                </a:extLst>
              </p:cNvPr>
              <p:cNvSpPr/>
              <p:nvPr/>
            </p:nvSpPr>
            <p:spPr bwMode="auto">
              <a:xfrm rot="10800000">
                <a:off x="641495" y="2220782"/>
                <a:ext cx="2312232" cy="402548"/>
              </a:xfrm>
              <a:custGeom>
                <a:avLst/>
                <a:gdLst>
                  <a:gd name="T0" fmla="*/ 2200275 w 21600"/>
                  <a:gd name="T1" fmla="*/ 484188 h 21600"/>
                  <a:gd name="T2" fmla="*/ 2200275 w 21600"/>
                  <a:gd name="T3" fmla="*/ 484188 h 21600"/>
                  <a:gd name="T4" fmla="*/ 2200275 w 21600"/>
                  <a:gd name="T5" fmla="*/ 484188 h 21600"/>
                  <a:gd name="T6" fmla="*/ 2200275 w 21600"/>
                  <a:gd name="T7" fmla="*/ 48418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740" y="0"/>
                    </a:moveTo>
                    <a:lnTo>
                      <a:pt x="9637" y="4975"/>
                    </a:lnTo>
                    <a:lnTo>
                      <a:pt x="1180" y="4975"/>
                    </a:lnTo>
                    <a:cubicBezTo>
                      <a:pt x="528" y="4975"/>
                      <a:pt x="0" y="7377"/>
                      <a:pt x="0" y="10339"/>
                    </a:cubicBezTo>
                    <a:lnTo>
                      <a:pt x="0" y="16235"/>
                    </a:lnTo>
                    <a:cubicBezTo>
                      <a:pt x="0" y="19197"/>
                      <a:pt x="528" y="21599"/>
                      <a:pt x="1180" y="21599"/>
                    </a:cubicBezTo>
                    <a:lnTo>
                      <a:pt x="20419" y="21599"/>
                    </a:lnTo>
                    <a:cubicBezTo>
                      <a:pt x="21071" y="21599"/>
                      <a:pt x="21599" y="19197"/>
                      <a:pt x="21599" y="16235"/>
                    </a:cubicBezTo>
                    <a:lnTo>
                      <a:pt x="21599" y="10339"/>
                    </a:lnTo>
                    <a:cubicBezTo>
                      <a:pt x="21599" y="7377"/>
                      <a:pt x="21071" y="4975"/>
                      <a:pt x="20419" y="4975"/>
                    </a:cubicBezTo>
                    <a:lnTo>
                      <a:pt x="11845" y="4975"/>
                    </a:lnTo>
                    <a:lnTo>
                      <a:pt x="10740" y="0"/>
                    </a:lnTo>
                    <a:close/>
                  </a:path>
                </a:pathLst>
              </a:custGeom>
              <a:solidFill>
                <a:schemeClr val="accent1"/>
              </a:solidFill>
              <a:ln w="25400" cap="flat" cmpd="sng">
                <a:solidFill>
                  <a:srgbClr val="000000">
                    <a:alpha val="0"/>
                  </a:srgbClr>
                </a:solidFill>
                <a:prstDash val="solid"/>
                <a:miter lim="0"/>
              </a:ln>
              <a:effectLst/>
            </p:spPr>
            <p:txBody>
              <a:bodyPr lIns="0" tIns="0" rIns="0" bIns="0" anchor="b"/>
              <a:lstStyle/>
              <a:p>
                <a:pPr algn="ctr"/>
                <a:endParaRPr lang="zh-CN" altLang="en-US" sz="1600" b="1" dirty="0">
                  <a:solidFill>
                    <a:schemeClr val="bg1"/>
                  </a:solidFill>
                </a:endParaRPr>
              </a:p>
            </p:txBody>
          </p:sp>
          <p:sp>
            <p:nvSpPr>
              <p:cNvPr id="30" name="文本框 29"/>
              <p:cNvSpPr txBox="1"/>
              <p:nvPr/>
            </p:nvSpPr>
            <p:spPr>
              <a:xfrm>
                <a:off x="639188" y="2205433"/>
                <a:ext cx="2323345" cy="338554"/>
              </a:xfrm>
              <a:prstGeom prst="rect">
                <a:avLst/>
              </a:prstGeom>
              <a:noFill/>
            </p:spPr>
            <p:txBody>
              <a:bodyPr wrap="square" rtlCol="0">
                <a:spAutoFit/>
              </a:bodyPr>
              <a:lstStyle/>
              <a:p>
                <a:pPr algn="ctr"/>
                <a:r>
                  <a:rPr kumimoji="1" lang="zh-CN" altLang="en-US" sz="1600" b="1" dirty="0">
                    <a:solidFill>
                      <a:schemeClr val="bg1"/>
                    </a:solidFill>
                  </a:rPr>
                  <a:t>春运数据</a:t>
                </a:r>
              </a:p>
            </p:txBody>
          </p:sp>
          <p:sp>
            <p:nvSpPr>
              <p:cNvPr id="33" name="AutoShape 19">
                <a:extLst>
                  <a:ext uri="{FF2B5EF4-FFF2-40B4-BE49-F238E27FC236}">
                    <a16:creationId xmlns:a16="http://schemas.microsoft.com/office/drawing/2014/main" id="{667F5D05-1121-4EDE-A5ED-3D82F970FCE0}"/>
                  </a:ext>
                </a:extLst>
              </p:cNvPr>
              <p:cNvSpPr/>
              <p:nvPr/>
            </p:nvSpPr>
            <p:spPr bwMode="auto">
              <a:xfrm>
                <a:off x="681101" y="2794957"/>
                <a:ext cx="2217975" cy="65442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b"/>
              <a:lstStyle/>
              <a:p>
                <a:pPr algn="just">
                  <a:spcAft>
                    <a:spcPts val="0"/>
                  </a:spcAft>
                </a:pPr>
                <a:r>
                  <a:rPr lang="zh-CN" altLang="zh-CN" sz="1400" dirty="0"/>
                  <a:t>删除春运期间</a:t>
                </a:r>
                <a:r>
                  <a:rPr lang="en-US" altLang="zh-CN" sz="1400" dirty="0"/>
                  <a:t>(02.01-03.10)</a:t>
                </a:r>
                <a:r>
                  <a:rPr lang="zh-CN" altLang="en-US" sz="1400" dirty="0"/>
                  <a:t>数据，消除异常数据对模型的干扰</a:t>
                </a:r>
                <a:endParaRPr lang="en-US" altLang="zh-CN" sz="1400" dirty="0"/>
              </a:p>
            </p:txBody>
          </p:sp>
        </p:grpSp>
      </p:grpSp>
      <p:sp>
        <p:nvSpPr>
          <p:cNvPr id="12" name="矩形 11"/>
          <p:cNvSpPr/>
          <p:nvPr/>
        </p:nvSpPr>
        <p:spPr>
          <a:xfrm>
            <a:off x="373985" y="806792"/>
            <a:ext cx="2550698" cy="369332"/>
          </a:xfrm>
          <a:prstGeom prst="rect">
            <a:avLst/>
          </a:prstGeom>
        </p:spPr>
        <p:txBody>
          <a:bodyPr wrap="none">
            <a:spAutoFit/>
          </a:bodyPr>
          <a:lstStyle/>
          <a:p>
            <a:pPr marL="285750" indent="-285750" algn="just">
              <a:spcAft>
                <a:spcPts val="0"/>
              </a:spcAft>
              <a:buFont typeface="Wingdings" charset="2"/>
              <a:buChar char="Ø"/>
            </a:pPr>
            <a:r>
              <a:rPr lang="zh-CN" altLang="en-US" b="1" kern="100" dirty="0">
                <a:latin typeface="+mn-ea"/>
                <a:cs typeface="Times New Roman" panose="02020603050405020304" pitchFamily="18" charset="0"/>
              </a:rPr>
              <a:t>基于规则的数据筛选</a:t>
            </a:r>
            <a:endParaRPr lang="en-US" altLang="zh-CN" b="1" kern="100" dirty="0">
              <a:latin typeface="+mn-ea"/>
              <a:cs typeface="Times New Roman" panose="02020603050405020304" pitchFamily="18" charset="0"/>
            </a:endParaRPr>
          </a:p>
        </p:txBody>
      </p:sp>
    </p:spTree>
    <p:extLst>
      <p:ext uri="{BB962C8B-B14F-4D97-AF65-F5344CB8AC3E}">
        <p14:creationId xmlns:p14="http://schemas.microsoft.com/office/powerpoint/2010/main" val="11754623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D81EE27-C99E-43D1-8A52-5487A162C8B5}"/>
              </a:ext>
            </a:extLst>
          </p:cNvPr>
          <p:cNvSpPr/>
          <p:nvPr/>
        </p:nvSpPr>
        <p:spPr>
          <a:xfrm>
            <a:off x="2217" y="159656"/>
            <a:ext cx="518483" cy="322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0B5C808A-F1A4-4015-8C99-D6B891ED35B0}"/>
              </a:ext>
            </a:extLst>
          </p:cNvPr>
          <p:cNvSpPr txBox="1"/>
          <p:nvPr/>
        </p:nvSpPr>
        <p:spPr>
          <a:xfrm>
            <a:off x="666748" y="164068"/>
            <a:ext cx="2386575" cy="369332"/>
          </a:xfrm>
          <a:prstGeom prst="rect">
            <a:avLst/>
          </a:prstGeom>
          <a:noFill/>
        </p:spPr>
        <p:txBody>
          <a:bodyPr wrap="square" rtlCol="0">
            <a:spAutoFit/>
          </a:bodyPr>
          <a:lstStyle/>
          <a:p>
            <a:r>
              <a:rPr lang="zh-CN" altLang="en-US" dirty="0">
                <a:solidFill>
                  <a:schemeClr val="accent5"/>
                </a:solidFill>
                <a:latin typeface="黑体" panose="02010609060101010101" pitchFamily="49" charset="-122"/>
                <a:ea typeface="黑体" panose="02010609060101010101" pitchFamily="49" charset="-122"/>
              </a:rPr>
              <a:t>关键技术</a:t>
            </a:r>
            <a:r>
              <a:rPr lang="en-US" altLang="zh-CN" dirty="0">
                <a:solidFill>
                  <a:schemeClr val="accent5"/>
                </a:solidFill>
                <a:latin typeface="黑体" panose="02010609060101010101" pitchFamily="49" charset="-122"/>
                <a:ea typeface="黑体" panose="02010609060101010101" pitchFamily="49" charset="-122"/>
              </a:rPr>
              <a:t>3-</a:t>
            </a:r>
            <a:r>
              <a:rPr lang="zh-CN" altLang="en-US" dirty="0">
                <a:solidFill>
                  <a:schemeClr val="accent5"/>
                </a:solidFill>
                <a:latin typeface="黑体" panose="02010609060101010101" pitchFamily="49" charset="-122"/>
                <a:ea typeface="黑体" panose="02010609060101010101" pitchFamily="49" charset="-122"/>
              </a:rPr>
              <a:t>特征工程</a:t>
            </a:r>
          </a:p>
        </p:txBody>
      </p:sp>
      <p:sp>
        <p:nvSpPr>
          <p:cNvPr id="13" name="矩形 12">
            <a:extLst>
              <a:ext uri="{FF2B5EF4-FFF2-40B4-BE49-F238E27FC236}">
                <a16:creationId xmlns:a16="http://schemas.microsoft.com/office/drawing/2014/main" id="{F0F10D11-B740-4DDA-9971-616BBB4F7F32}"/>
              </a:ext>
            </a:extLst>
          </p:cNvPr>
          <p:cNvSpPr/>
          <p:nvPr/>
        </p:nvSpPr>
        <p:spPr>
          <a:xfrm>
            <a:off x="377695" y="761820"/>
            <a:ext cx="7292108" cy="369332"/>
          </a:xfrm>
          <a:prstGeom prst="rect">
            <a:avLst/>
          </a:prstGeom>
        </p:spPr>
        <p:txBody>
          <a:bodyPr wrap="square">
            <a:spAutoFit/>
          </a:bodyPr>
          <a:lstStyle/>
          <a:p>
            <a:pPr marL="285750" indent="-285750" algn="just">
              <a:spcAft>
                <a:spcPts val="0"/>
              </a:spcAft>
              <a:buFont typeface="Wingdings" panose="05000000000000000000" pitchFamily="2" charset="2"/>
              <a:buChar char="Ø"/>
            </a:pPr>
            <a:r>
              <a:rPr lang="zh-CN" altLang="en-US" b="1" kern="100" dirty="0">
                <a:latin typeface="微软雅黑" panose="020B0503020204020204" pitchFamily="34" charset="-122"/>
                <a:ea typeface="微软雅黑" panose="020B0503020204020204" pitchFamily="34" charset="-122"/>
                <a:cs typeface="Times New Roman" panose="02020603050405020304" pitchFamily="18" charset="0"/>
              </a:rPr>
              <a:t>特征构建思路</a:t>
            </a:r>
            <a:endParaRPr lang="en-US" altLang="zh-CN" b="1" kern="1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4" name="组 3"/>
          <p:cNvGrpSpPr/>
          <p:nvPr/>
        </p:nvGrpSpPr>
        <p:grpSpPr>
          <a:xfrm>
            <a:off x="91678" y="1445597"/>
            <a:ext cx="8871166" cy="2616803"/>
            <a:chOff x="91678" y="1445597"/>
            <a:chExt cx="8871166" cy="2616803"/>
          </a:xfrm>
        </p:grpSpPr>
        <p:sp>
          <p:nvSpPr>
            <p:cNvPr id="12" name="矩形 11"/>
            <p:cNvSpPr/>
            <p:nvPr/>
          </p:nvSpPr>
          <p:spPr>
            <a:xfrm>
              <a:off x="2872168" y="1445597"/>
              <a:ext cx="2879570" cy="863871"/>
            </a:xfrm>
            <a:prstGeom prst="rect">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Basis</a:t>
              </a:r>
              <a:r>
                <a:rPr lang="zh-CN" altLang="en-US" sz="2400" dirty="0">
                  <a:latin typeface="微软雅黑" panose="020B0503020204020204" pitchFamily="34" charset="-122"/>
                  <a:ea typeface="微软雅黑" panose="020B0503020204020204" pitchFamily="34" charset="-122"/>
                </a:rPr>
                <a:t>特征</a:t>
              </a:r>
            </a:p>
          </p:txBody>
        </p:sp>
        <p:sp>
          <p:nvSpPr>
            <p:cNvPr id="14" name="矩形 13"/>
            <p:cNvSpPr/>
            <p:nvPr/>
          </p:nvSpPr>
          <p:spPr>
            <a:xfrm>
              <a:off x="2882172" y="2324815"/>
              <a:ext cx="2879570" cy="863871"/>
            </a:xfrm>
            <a:prstGeom prst="rect">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Cycle</a:t>
              </a:r>
              <a:r>
                <a:rPr lang="zh-CN" altLang="en-US" sz="2400" dirty="0">
                  <a:latin typeface="微软雅黑" panose="020B0503020204020204" pitchFamily="34" charset="-122"/>
                  <a:ea typeface="微软雅黑" panose="020B0503020204020204" pitchFamily="34" charset="-122"/>
                </a:rPr>
                <a:t>特征</a:t>
              </a:r>
            </a:p>
          </p:txBody>
        </p:sp>
        <p:sp>
          <p:nvSpPr>
            <p:cNvPr id="15" name="矩形 14"/>
            <p:cNvSpPr/>
            <p:nvPr/>
          </p:nvSpPr>
          <p:spPr>
            <a:xfrm>
              <a:off x="2882172" y="3198529"/>
              <a:ext cx="2879570" cy="863871"/>
            </a:xfrm>
            <a:prstGeom prst="rect">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微软雅黑" panose="020B0503020204020204" pitchFamily="34" charset="-122"/>
                  <a:ea typeface="微软雅黑" panose="020B0503020204020204" pitchFamily="34" charset="-122"/>
                </a:rPr>
                <a:t>Keys</a:t>
              </a:r>
              <a:r>
                <a:rPr lang="zh-CN" altLang="en-US" sz="2400" dirty="0">
                  <a:latin typeface="微软雅黑" panose="020B0503020204020204" pitchFamily="34" charset="-122"/>
                  <a:ea typeface="微软雅黑" panose="020B0503020204020204" pitchFamily="34" charset="-122"/>
                </a:rPr>
                <a:t>特征</a:t>
              </a:r>
            </a:p>
          </p:txBody>
        </p:sp>
        <p:sp>
          <p:nvSpPr>
            <p:cNvPr id="16" name="等腰三角形 15"/>
            <p:cNvSpPr/>
            <p:nvPr/>
          </p:nvSpPr>
          <p:spPr>
            <a:xfrm rot="5400000">
              <a:off x="5811356" y="1733552"/>
              <a:ext cx="334030" cy="287957"/>
            </a:xfrm>
            <a:prstGeom prs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50000"/>
                    <a:lumOff val="50000"/>
                  </a:schemeClr>
                </a:solidFill>
              </a:endParaRPr>
            </a:p>
          </p:txBody>
        </p:sp>
        <p:sp>
          <p:nvSpPr>
            <p:cNvPr id="17" name="等腰三角形 16"/>
            <p:cNvSpPr/>
            <p:nvPr/>
          </p:nvSpPr>
          <p:spPr>
            <a:xfrm rot="1800000">
              <a:off x="2498530" y="2695324"/>
              <a:ext cx="334030" cy="28795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50000"/>
                    <a:lumOff val="50000"/>
                  </a:schemeClr>
                </a:solidFill>
              </a:endParaRPr>
            </a:p>
          </p:txBody>
        </p:sp>
        <p:sp>
          <p:nvSpPr>
            <p:cNvPr id="19" name="等腰三角形 18"/>
            <p:cNvSpPr/>
            <p:nvPr/>
          </p:nvSpPr>
          <p:spPr>
            <a:xfrm rot="19800000" flipH="1">
              <a:off x="5805033" y="3486487"/>
              <a:ext cx="334030" cy="287957"/>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50000"/>
                    <a:lumOff val="50000"/>
                  </a:schemeClr>
                </a:solidFill>
              </a:endParaRPr>
            </a:p>
          </p:txBody>
        </p:sp>
        <p:sp>
          <p:nvSpPr>
            <p:cNvPr id="21" name="文本框 20"/>
            <p:cNvSpPr txBox="1"/>
            <p:nvPr/>
          </p:nvSpPr>
          <p:spPr>
            <a:xfrm>
              <a:off x="6135993" y="1556698"/>
              <a:ext cx="2826851" cy="634020"/>
            </a:xfrm>
            <a:prstGeom prst="rect">
              <a:avLst/>
            </a:prstGeom>
            <a:noFill/>
          </p:spPr>
          <p:txBody>
            <a:bodyPr wrap="square" rtlCol="0">
              <a:spAutoFit/>
            </a:bodyPr>
            <a:lstStyle/>
            <a:p>
              <a:pPr>
                <a:lnSpc>
                  <a:spcPct val="110000"/>
                </a:lnSpc>
              </a:pPr>
              <a:r>
                <a:rPr lang="zh-CN" altLang="en-US" sz="1600" b="1"/>
                <a:t>统计</a:t>
              </a:r>
              <a:r>
                <a:rPr lang="zh-CN" altLang="en-US" sz="1600" b="1" dirty="0"/>
                <a:t>特征</a:t>
              </a:r>
              <a:r>
                <a:rPr lang="zh-CN" altLang="en-US" sz="1600" dirty="0"/>
                <a:t>：邻近周期统计特征</a:t>
              </a:r>
              <a:endParaRPr lang="en-US" altLang="zh-CN" sz="1600" dirty="0"/>
            </a:p>
            <a:p>
              <a:pPr>
                <a:lnSpc>
                  <a:spcPct val="110000"/>
                </a:lnSpc>
              </a:pPr>
              <a:r>
                <a:rPr lang="zh-CN" altLang="en-US" sz="1600" b="1" dirty="0"/>
                <a:t>货物成份特征</a:t>
              </a:r>
              <a:r>
                <a:rPr lang="zh-CN" altLang="en-US" sz="1600" dirty="0"/>
                <a:t>：实际货运场景</a:t>
              </a:r>
            </a:p>
          </p:txBody>
        </p:sp>
        <p:sp>
          <p:nvSpPr>
            <p:cNvPr id="22" name="文本框 21"/>
            <p:cNvSpPr txBox="1"/>
            <p:nvPr/>
          </p:nvSpPr>
          <p:spPr>
            <a:xfrm>
              <a:off x="91678" y="2566389"/>
              <a:ext cx="2544775" cy="904863"/>
            </a:xfrm>
            <a:prstGeom prst="rect">
              <a:avLst/>
            </a:prstGeom>
            <a:noFill/>
          </p:spPr>
          <p:txBody>
            <a:bodyPr wrap="square" rtlCol="0">
              <a:spAutoFit/>
            </a:bodyPr>
            <a:lstStyle/>
            <a:p>
              <a:pPr>
                <a:lnSpc>
                  <a:spcPct val="110000"/>
                </a:lnSpc>
              </a:pPr>
              <a:r>
                <a:rPr lang="zh-CN" altLang="en-US" sz="1600" b="1" dirty="0"/>
                <a:t>星期特征</a:t>
              </a:r>
              <a:r>
                <a:rPr lang="zh-CN" altLang="en-US" sz="1600" dirty="0"/>
                <a:t>：历史数据得出</a:t>
              </a:r>
              <a:endParaRPr lang="en-US" altLang="zh-CN" sz="1600" dirty="0"/>
            </a:p>
            <a:p>
              <a:pPr>
                <a:lnSpc>
                  <a:spcPct val="110000"/>
                </a:lnSpc>
              </a:pPr>
              <a:r>
                <a:rPr lang="zh-CN" altLang="en-US" sz="1600" b="1" dirty="0"/>
                <a:t>上中下月周期</a:t>
              </a:r>
              <a:r>
                <a:rPr lang="zh-CN" altLang="en-US" sz="1600" dirty="0"/>
                <a:t>：生活习惯</a:t>
              </a:r>
            </a:p>
            <a:p>
              <a:pPr>
                <a:lnSpc>
                  <a:spcPct val="110000"/>
                </a:lnSpc>
              </a:pPr>
              <a:endParaRPr lang="zh-CN" altLang="en-US" sz="1600" dirty="0"/>
            </a:p>
          </p:txBody>
        </p:sp>
        <p:sp>
          <p:nvSpPr>
            <p:cNvPr id="23" name="文本框 22"/>
            <p:cNvSpPr txBox="1"/>
            <p:nvPr/>
          </p:nvSpPr>
          <p:spPr>
            <a:xfrm>
              <a:off x="6188676" y="3422268"/>
              <a:ext cx="2774167" cy="584775"/>
            </a:xfrm>
            <a:prstGeom prst="rect">
              <a:avLst/>
            </a:prstGeom>
            <a:noFill/>
          </p:spPr>
          <p:txBody>
            <a:bodyPr wrap="square" rtlCol="0">
              <a:spAutoFit/>
            </a:bodyPr>
            <a:lstStyle/>
            <a:p>
              <a:pPr algn="just"/>
              <a:r>
                <a:rPr lang="zh-CN" altLang="en-US" sz="1600" b="1" dirty="0"/>
                <a:t>天气状况</a:t>
              </a:r>
              <a:r>
                <a:rPr lang="en-US" altLang="zh-CN" sz="1600" dirty="0"/>
                <a:t>:</a:t>
              </a:r>
              <a:r>
                <a:rPr lang="zh-CN" altLang="en-US" sz="1600" dirty="0"/>
                <a:t>天气是货运物流活动重要影响因素</a:t>
              </a:r>
            </a:p>
          </p:txBody>
        </p:sp>
      </p:grpSp>
    </p:spTree>
    <p:extLst>
      <p:ext uri="{BB962C8B-B14F-4D97-AF65-F5344CB8AC3E}">
        <p14:creationId xmlns:p14="http://schemas.microsoft.com/office/powerpoint/2010/main" val="8472358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D81EE27-C99E-43D1-8A52-5487A162C8B5}"/>
              </a:ext>
            </a:extLst>
          </p:cNvPr>
          <p:cNvSpPr/>
          <p:nvPr/>
        </p:nvSpPr>
        <p:spPr>
          <a:xfrm>
            <a:off x="2217" y="159656"/>
            <a:ext cx="518483" cy="322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0B5C808A-F1A4-4015-8C99-D6B891ED35B0}"/>
              </a:ext>
            </a:extLst>
          </p:cNvPr>
          <p:cNvSpPr txBox="1"/>
          <p:nvPr/>
        </p:nvSpPr>
        <p:spPr>
          <a:xfrm>
            <a:off x="666749" y="164068"/>
            <a:ext cx="2372784" cy="369332"/>
          </a:xfrm>
          <a:prstGeom prst="rect">
            <a:avLst/>
          </a:prstGeom>
          <a:noFill/>
        </p:spPr>
        <p:txBody>
          <a:bodyPr wrap="square" rtlCol="0">
            <a:spAutoFit/>
          </a:bodyPr>
          <a:lstStyle/>
          <a:p>
            <a:r>
              <a:rPr lang="zh-CN" altLang="en-US" dirty="0">
                <a:solidFill>
                  <a:schemeClr val="accent5"/>
                </a:solidFill>
                <a:latin typeface="黑体" panose="02010609060101010101" pitchFamily="49" charset="-122"/>
                <a:ea typeface="黑体" panose="02010609060101010101" pitchFamily="49" charset="-122"/>
              </a:rPr>
              <a:t>关键技术</a:t>
            </a:r>
            <a:r>
              <a:rPr lang="en-US" altLang="zh-CN" dirty="0">
                <a:solidFill>
                  <a:schemeClr val="accent5"/>
                </a:solidFill>
                <a:latin typeface="黑体" panose="02010609060101010101" pitchFamily="49" charset="-122"/>
                <a:ea typeface="黑体" panose="02010609060101010101" pitchFamily="49" charset="-122"/>
              </a:rPr>
              <a:t>3-</a:t>
            </a:r>
            <a:r>
              <a:rPr lang="zh-CN" altLang="en-US" dirty="0">
                <a:solidFill>
                  <a:schemeClr val="accent5"/>
                </a:solidFill>
                <a:latin typeface="黑体" panose="02010609060101010101" pitchFamily="49" charset="-122"/>
                <a:ea typeface="黑体" panose="02010609060101010101" pitchFamily="49" charset="-122"/>
              </a:rPr>
              <a:t>特征工程</a:t>
            </a:r>
          </a:p>
        </p:txBody>
      </p:sp>
      <p:sp>
        <p:nvSpPr>
          <p:cNvPr id="24" name="文本框 23"/>
          <p:cNvSpPr txBox="1"/>
          <p:nvPr/>
        </p:nvSpPr>
        <p:spPr>
          <a:xfrm>
            <a:off x="666748" y="541716"/>
            <a:ext cx="6301944" cy="1997470"/>
          </a:xfrm>
          <a:prstGeom prst="rect">
            <a:avLst/>
          </a:prstGeom>
          <a:noFill/>
        </p:spPr>
        <p:txBody>
          <a:bodyPr wrap="square" rtlCol="0">
            <a:spAutoFit/>
          </a:bodyPr>
          <a:lstStyle/>
          <a:p>
            <a:pPr marL="285750" indent="-285750">
              <a:lnSpc>
                <a:spcPct val="110000"/>
              </a:lnSpc>
              <a:buFont typeface="Wingdings" panose="05000000000000000000" pitchFamily="2" charset="2"/>
              <a:buChar char="Ø"/>
            </a:pPr>
            <a:r>
              <a:rPr lang="en-US" altLang="zh-CN" b="1" dirty="0"/>
              <a:t>Basis</a:t>
            </a:r>
            <a:r>
              <a:rPr lang="zh-CN" altLang="en-US" b="1" dirty="0"/>
              <a:t>特征</a:t>
            </a:r>
            <a:endParaRPr lang="en-US" altLang="zh-CN" b="1" dirty="0"/>
          </a:p>
          <a:p>
            <a:pPr marL="468000" indent="-216000">
              <a:lnSpc>
                <a:spcPct val="110000"/>
              </a:lnSpc>
              <a:buFont typeface="Arial" panose="020B0604020202020204" pitchFamily="34" charset="0"/>
              <a:buChar char="•"/>
            </a:pPr>
            <a:r>
              <a:rPr lang="zh-CN" altLang="en-US" sz="1500" dirty="0"/>
              <a:t>货物成份特征</a:t>
            </a:r>
            <a:endParaRPr lang="en-US" altLang="zh-CN" sz="1500" dirty="0"/>
          </a:p>
          <a:p>
            <a:pPr lvl="1" algn="just">
              <a:lnSpc>
                <a:spcPct val="110000"/>
              </a:lnSpc>
              <a:spcAft>
                <a:spcPts val="600"/>
              </a:spcAft>
            </a:pPr>
            <a:r>
              <a:rPr lang="zh-CN" altLang="en-US" sz="1500" dirty="0"/>
              <a:t>邻近周期发货总量、货车的需货物装卸类型比例和长度比例、需求货车载重量分布比例、货车需求类型比例</a:t>
            </a:r>
            <a:r>
              <a:rPr lang="zh-CN" altLang="en-US" sz="1500" dirty="0">
                <a:solidFill>
                  <a:srgbClr val="FF0000"/>
                </a:solidFill>
              </a:rPr>
              <a:t>（分箱法）</a:t>
            </a:r>
            <a:endParaRPr lang="en-US" altLang="zh-CN" sz="1500" dirty="0">
              <a:solidFill>
                <a:srgbClr val="FF0000"/>
              </a:solidFill>
            </a:endParaRPr>
          </a:p>
          <a:p>
            <a:pPr marL="468000" indent="-216000">
              <a:lnSpc>
                <a:spcPct val="110000"/>
              </a:lnSpc>
              <a:buFont typeface="Arial" panose="020B0604020202020204" pitchFamily="34" charset="0"/>
              <a:buChar char="•"/>
            </a:pPr>
            <a:r>
              <a:rPr lang="zh-CN" altLang="en-US" sz="1500" dirty="0"/>
              <a:t>邻近周期统计特征</a:t>
            </a:r>
            <a:endParaRPr lang="en-US" altLang="zh-CN" sz="1500" dirty="0"/>
          </a:p>
          <a:p>
            <a:pPr lvl="1">
              <a:lnSpc>
                <a:spcPct val="110000"/>
              </a:lnSpc>
            </a:pPr>
            <a:r>
              <a:rPr lang="zh-CN" altLang="en-US" sz="1500" dirty="0"/>
              <a:t>邻近周期货量或者司机量的总值、平均值、中位数值，方差，最大 、最小值、差分和二次差分等</a:t>
            </a:r>
            <a:endParaRPr lang="en-US" altLang="zh-CN" sz="1500" dirty="0"/>
          </a:p>
        </p:txBody>
      </p:sp>
      <p:sp>
        <p:nvSpPr>
          <p:cNvPr id="5" name="文本框 4"/>
          <p:cNvSpPr txBox="1"/>
          <p:nvPr/>
        </p:nvSpPr>
        <p:spPr>
          <a:xfrm>
            <a:off x="666749" y="2526170"/>
            <a:ext cx="2372784" cy="892680"/>
          </a:xfrm>
          <a:prstGeom prst="rect">
            <a:avLst/>
          </a:prstGeom>
          <a:noFill/>
        </p:spPr>
        <p:txBody>
          <a:bodyPr wrap="square" rtlCol="0">
            <a:spAutoFit/>
          </a:bodyPr>
          <a:lstStyle/>
          <a:p>
            <a:pPr marL="285750" indent="-285750">
              <a:lnSpc>
                <a:spcPct val="110000"/>
              </a:lnSpc>
              <a:buFont typeface="Wingdings" panose="05000000000000000000" pitchFamily="2" charset="2"/>
              <a:buChar char="Ø"/>
            </a:pPr>
            <a:r>
              <a:rPr lang="en-US" altLang="zh-CN" b="1" dirty="0"/>
              <a:t>Cycle</a:t>
            </a:r>
            <a:r>
              <a:rPr lang="zh-CN" altLang="en-US" b="1" dirty="0"/>
              <a:t>特征</a:t>
            </a:r>
            <a:endParaRPr lang="en-US" altLang="zh-CN" b="1" dirty="0"/>
          </a:p>
          <a:p>
            <a:pPr marL="468000" indent="-216000">
              <a:lnSpc>
                <a:spcPct val="110000"/>
              </a:lnSpc>
              <a:buFont typeface="Arial" panose="020B0604020202020204" pitchFamily="34" charset="0"/>
              <a:buChar char="•"/>
            </a:pPr>
            <a:r>
              <a:rPr lang="zh-CN" altLang="en-US" sz="1500" dirty="0"/>
              <a:t>星期周期</a:t>
            </a:r>
            <a:endParaRPr lang="en-US" altLang="zh-CN" sz="1500" dirty="0"/>
          </a:p>
          <a:p>
            <a:pPr marL="468000" indent="-216000">
              <a:lnSpc>
                <a:spcPct val="110000"/>
              </a:lnSpc>
              <a:buFont typeface="Arial" panose="020B0604020202020204" pitchFamily="34" charset="0"/>
              <a:buChar char="•"/>
            </a:pPr>
            <a:r>
              <a:rPr lang="zh-CN" altLang="en-US" sz="1500" dirty="0"/>
              <a:t>上、中、下月周期</a:t>
            </a:r>
            <a:endParaRPr lang="en-US" altLang="zh-CN" sz="1500" dirty="0"/>
          </a:p>
        </p:txBody>
      </p:sp>
      <p:sp>
        <p:nvSpPr>
          <p:cNvPr id="7" name="文本框 6"/>
          <p:cNvSpPr txBox="1"/>
          <p:nvPr/>
        </p:nvSpPr>
        <p:spPr>
          <a:xfrm>
            <a:off x="666748" y="3464889"/>
            <a:ext cx="6679578" cy="1489639"/>
          </a:xfrm>
          <a:prstGeom prst="rect">
            <a:avLst/>
          </a:prstGeom>
          <a:noFill/>
        </p:spPr>
        <p:txBody>
          <a:bodyPr wrap="square" rtlCol="0">
            <a:spAutoFit/>
          </a:bodyPr>
          <a:lstStyle/>
          <a:p>
            <a:pPr marL="285750" indent="-285750">
              <a:lnSpc>
                <a:spcPct val="110000"/>
              </a:lnSpc>
              <a:buFont typeface="Wingdings" panose="05000000000000000000" pitchFamily="2" charset="2"/>
              <a:buChar char="Ø"/>
            </a:pPr>
            <a:r>
              <a:rPr lang="en-US" altLang="zh-CN" b="1" dirty="0"/>
              <a:t>Keys</a:t>
            </a:r>
            <a:r>
              <a:rPr lang="zh-CN" altLang="en-US" b="1" dirty="0"/>
              <a:t>特征</a:t>
            </a:r>
            <a:endParaRPr lang="en-US" altLang="zh-CN" b="1" dirty="0"/>
          </a:p>
          <a:p>
            <a:pPr marL="468000" indent="-216000">
              <a:lnSpc>
                <a:spcPct val="110000"/>
              </a:lnSpc>
              <a:buFont typeface="Arial" panose="020B0604020202020204" pitchFamily="34" charset="0"/>
              <a:buChar char="•"/>
            </a:pPr>
            <a:r>
              <a:rPr lang="zh-CN" altLang="en-US" sz="1500" dirty="0"/>
              <a:t>天气状况特征</a:t>
            </a:r>
            <a:endParaRPr lang="en-US" altLang="zh-CN" sz="1500" dirty="0"/>
          </a:p>
          <a:p>
            <a:pPr>
              <a:lnSpc>
                <a:spcPct val="110000"/>
              </a:lnSpc>
              <a:spcAft>
                <a:spcPts val="600"/>
              </a:spcAft>
            </a:pPr>
            <a:r>
              <a:rPr lang="en-US" altLang="zh-CN" sz="1500" dirty="0"/>
              <a:t>          </a:t>
            </a:r>
            <a:r>
              <a:rPr lang="zh-CN" altLang="en-US" sz="1500" dirty="0"/>
              <a:t>将天气分为云、阴、晴、雨雪天四类，然后计算每类天气比例</a:t>
            </a:r>
            <a:endParaRPr lang="en-US" altLang="zh-CN" sz="1500" dirty="0"/>
          </a:p>
          <a:p>
            <a:pPr marL="468000" indent="-216000">
              <a:lnSpc>
                <a:spcPct val="110000"/>
              </a:lnSpc>
              <a:buFont typeface="Arial" panose="020B0604020202020204" pitchFamily="34" charset="0"/>
              <a:buChar char="•"/>
            </a:pPr>
            <a:r>
              <a:rPr lang="zh-CN" altLang="en-US" sz="1500" dirty="0"/>
              <a:t>温度特征</a:t>
            </a:r>
            <a:endParaRPr lang="en-US" altLang="zh-CN" sz="1500" dirty="0"/>
          </a:p>
          <a:p>
            <a:pPr>
              <a:lnSpc>
                <a:spcPct val="110000"/>
              </a:lnSpc>
            </a:pPr>
            <a:r>
              <a:rPr lang="en-US" altLang="zh-CN" sz="1500" dirty="0"/>
              <a:t>          </a:t>
            </a:r>
            <a:r>
              <a:rPr lang="zh-CN" altLang="en-US" sz="1500" dirty="0"/>
              <a:t>转换为数字，统计特征</a:t>
            </a:r>
            <a:endParaRPr lang="en-US" altLang="zh-CN" sz="1500" dirty="0"/>
          </a:p>
        </p:txBody>
      </p:sp>
      <p:pic>
        <p:nvPicPr>
          <p:cNvPr id="4" name="图片 3"/>
          <p:cNvPicPr>
            <a:picLocks noChangeAspect="1"/>
          </p:cNvPicPr>
          <p:nvPr/>
        </p:nvPicPr>
        <p:blipFill>
          <a:blip r:embed="rId3"/>
          <a:stretch>
            <a:fillRect/>
          </a:stretch>
        </p:blipFill>
        <p:spPr>
          <a:xfrm>
            <a:off x="7384737" y="1221375"/>
            <a:ext cx="1497225" cy="878988"/>
          </a:xfrm>
          <a:prstGeom prst="rect">
            <a:avLst/>
          </a:prstGeom>
        </p:spPr>
      </p:pic>
      <p:pic>
        <p:nvPicPr>
          <p:cNvPr id="8" name="图片 7"/>
          <p:cNvPicPr>
            <a:picLocks noChangeAspect="1"/>
          </p:cNvPicPr>
          <p:nvPr/>
        </p:nvPicPr>
        <p:blipFill rotWithShape="1">
          <a:blip r:embed="rId4"/>
          <a:srcRect b="3575"/>
          <a:stretch/>
        </p:blipFill>
        <p:spPr>
          <a:xfrm>
            <a:off x="7384737" y="3571802"/>
            <a:ext cx="1518023" cy="991917"/>
          </a:xfrm>
          <a:prstGeom prst="rect">
            <a:avLst/>
          </a:prstGeom>
        </p:spPr>
      </p:pic>
      <p:pic>
        <p:nvPicPr>
          <p:cNvPr id="10" name="图片 9"/>
          <p:cNvPicPr>
            <a:picLocks noChangeAspect="1"/>
          </p:cNvPicPr>
          <p:nvPr/>
        </p:nvPicPr>
        <p:blipFill>
          <a:blip r:embed="rId5"/>
          <a:stretch>
            <a:fillRect/>
          </a:stretch>
        </p:blipFill>
        <p:spPr>
          <a:xfrm>
            <a:off x="3298668" y="2628920"/>
            <a:ext cx="1415739" cy="942882"/>
          </a:xfrm>
          <a:prstGeom prst="rect">
            <a:avLst/>
          </a:prstGeom>
          <a:ln>
            <a:noFill/>
          </a:ln>
          <a:effectLst>
            <a:softEdge rad="112500"/>
          </a:effectLst>
        </p:spPr>
      </p:pic>
    </p:spTree>
    <p:extLst>
      <p:ext uri="{BB962C8B-B14F-4D97-AF65-F5344CB8AC3E}">
        <p14:creationId xmlns:p14="http://schemas.microsoft.com/office/powerpoint/2010/main" val="16634328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D81EE27-C99E-43D1-8A52-5487A162C8B5}"/>
              </a:ext>
            </a:extLst>
          </p:cNvPr>
          <p:cNvSpPr/>
          <p:nvPr/>
        </p:nvSpPr>
        <p:spPr>
          <a:xfrm>
            <a:off x="2217" y="159656"/>
            <a:ext cx="518483" cy="322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0B5C808A-F1A4-4015-8C99-D6B891ED35B0}"/>
              </a:ext>
            </a:extLst>
          </p:cNvPr>
          <p:cNvSpPr txBox="1"/>
          <p:nvPr/>
        </p:nvSpPr>
        <p:spPr>
          <a:xfrm>
            <a:off x="666748" y="164068"/>
            <a:ext cx="2386575" cy="369332"/>
          </a:xfrm>
          <a:prstGeom prst="rect">
            <a:avLst/>
          </a:prstGeom>
          <a:noFill/>
        </p:spPr>
        <p:txBody>
          <a:bodyPr wrap="square" rtlCol="0">
            <a:spAutoFit/>
          </a:bodyPr>
          <a:lstStyle/>
          <a:p>
            <a:r>
              <a:rPr lang="zh-CN" altLang="en-US" dirty="0">
                <a:solidFill>
                  <a:schemeClr val="accent5"/>
                </a:solidFill>
                <a:latin typeface="黑体" panose="02010609060101010101" pitchFamily="49" charset="-122"/>
                <a:ea typeface="黑体" panose="02010609060101010101" pitchFamily="49" charset="-122"/>
              </a:rPr>
              <a:t>关键技术</a:t>
            </a:r>
            <a:r>
              <a:rPr lang="en-US" altLang="zh-CN" dirty="0">
                <a:solidFill>
                  <a:schemeClr val="accent5"/>
                </a:solidFill>
                <a:latin typeface="黑体" panose="02010609060101010101" pitchFamily="49" charset="-122"/>
                <a:ea typeface="黑体" panose="02010609060101010101" pitchFamily="49" charset="-122"/>
              </a:rPr>
              <a:t>4-</a:t>
            </a:r>
            <a:r>
              <a:rPr lang="zh-CN" altLang="en-US" dirty="0">
                <a:solidFill>
                  <a:schemeClr val="accent5"/>
                </a:solidFill>
                <a:latin typeface="黑体" panose="02010609060101010101" pitchFamily="49" charset="-122"/>
                <a:ea typeface="黑体" panose="02010609060101010101" pitchFamily="49" charset="-122"/>
              </a:rPr>
              <a:t>模型构建</a:t>
            </a:r>
          </a:p>
        </p:txBody>
      </p:sp>
      <p:pic>
        <p:nvPicPr>
          <p:cNvPr id="4" name="图片 3"/>
          <p:cNvPicPr>
            <a:picLocks noChangeAspect="1"/>
          </p:cNvPicPr>
          <p:nvPr/>
        </p:nvPicPr>
        <p:blipFill>
          <a:blip r:embed="rId3"/>
          <a:stretch>
            <a:fillRect/>
          </a:stretch>
        </p:blipFill>
        <p:spPr>
          <a:xfrm>
            <a:off x="4828442" y="1116441"/>
            <a:ext cx="3906844" cy="1947123"/>
          </a:xfrm>
          <a:prstGeom prst="rect">
            <a:avLst/>
          </a:prstGeom>
        </p:spPr>
      </p:pic>
      <p:sp>
        <p:nvSpPr>
          <p:cNvPr id="5" name="文本框 4"/>
          <p:cNvSpPr txBox="1"/>
          <p:nvPr/>
        </p:nvSpPr>
        <p:spPr>
          <a:xfrm>
            <a:off x="666748" y="1029360"/>
            <a:ext cx="4419600" cy="1467389"/>
          </a:xfrm>
          <a:prstGeom prst="rect">
            <a:avLst/>
          </a:prstGeom>
          <a:noFill/>
        </p:spPr>
        <p:txBody>
          <a:bodyPr wrap="square" rtlCol="0">
            <a:spAutoFit/>
          </a:bodyPr>
          <a:lstStyle/>
          <a:p>
            <a:pPr marL="285750" indent="-285750">
              <a:lnSpc>
                <a:spcPct val="110000"/>
              </a:lnSpc>
              <a:buFont typeface="Wingdings" panose="05000000000000000000" pitchFamily="2" charset="2"/>
              <a:buChar char="Ø"/>
            </a:pPr>
            <a:r>
              <a:rPr lang="zh-CN" altLang="en-US" b="1" dirty="0"/>
              <a:t>集成学习模型</a:t>
            </a:r>
            <a:r>
              <a:rPr lang="en-US" altLang="zh-CN" b="1" dirty="0"/>
              <a:t>—</a:t>
            </a:r>
            <a:r>
              <a:rPr lang="en-US" altLang="zh-CN" b="1" dirty="0" err="1"/>
              <a:t>XGBoost</a:t>
            </a:r>
            <a:r>
              <a:rPr lang="zh-CN" altLang="en-US" b="1" dirty="0"/>
              <a:t>回归模型</a:t>
            </a:r>
            <a:endParaRPr lang="en-US" altLang="zh-CN" b="1" dirty="0"/>
          </a:p>
          <a:p>
            <a:pPr marL="540000" indent="-216000">
              <a:lnSpc>
                <a:spcPct val="110000"/>
              </a:lnSpc>
              <a:buFont typeface="Arial" panose="020B0604020202020204" pitchFamily="34" charset="0"/>
              <a:buChar char="•"/>
            </a:pPr>
            <a:r>
              <a:rPr lang="zh-CN" altLang="en-US" sz="1600" dirty="0"/>
              <a:t>切合中小型规模数据应用场景</a:t>
            </a:r>
            <a:endParaRPr lang="en-US" altLang="zh-CN" sz="1600" dirty="0"/>
          </a:p>
          <a:p>
            <a:pPr marL="540000" indent="-216000">
              <a:lnSpc>
                <a:spcPct val="110000"/>
              </a:lnSpc>
              <a:buFont typeface="Arial" panose="020B0604020202020204" pitchFamily="34" charset="0"/>
              <a:buChar char="•"/>
            </a:pPr>
            <a:r>
              <a:rPr lang="zh-CN" altLang="en-US" sz="1600" dirty="0"/>
              <a:t>拟合能力强</a:t>
            </a:r>
            <a:endParaRPr lang="en-US" altLang="zh-CN" sz="1600" dirty="0"/>
          </a:p>
          <a:p>
            <a:pPr marL="540000" indent="-216000">
              <a:lnSpc>
                <a:spcPct val="110000"/>
              </a:lnSpc>
              <a:buFont typeface="Arial" panose="020B0604020202020204" pitchFamily="34" charset="0"/>
              <a:buChar char="•"/>
            </a:pPr>
            <a:r>
              <a:rPr lang="zh-CN" altLang="en-US" sz="1600" dirty="0"/>
              <a:t>速度快（并行计算）</a:t>
            </a:r>
            <a:endParaRPr lang="en-US" altLang="zh-CN" sz="1600" dirty="0"/>
          </a:p>
          <a:p>
            <a:pPr marL="540000" indent="-216000">
              <a:lnSpc>
                <a:spcPct val="110000"/>
              </a:lnSpc>
              <a:buFont typeface="Arial" panose="020B0604020202020204" pitchFamily="34" charset="0"/>
              <a:buChar char="•"/>
            </a:pPr>
            <a:r>
              <a:rPr lang="zh-CN" altLang="en-US" sz="1600" dirty="0"/>
              <a:t>可解释性强</a:t>
            </a:r>
            <a:endParaRPr lang="en-US" altLang="zh-CN" sz="1600" dirty="0"/>
          </a:p>
        </p:txBody>
      </p:sp>
      <p:sp>
        <p:nvSpPr>
          <p:cNvPr id="6" name="文本框 5"/>
          <p:cNvSpPr txBox="1"/>
          <p:nvPr/>
        </p:nvSpPr>
        <p:spPr>
          <a:xfrm>
            <a:off x="666748" y="2728209"/>
            <a:ext cx="4419600" cy="1196546"/>
          </a:xfrm>
          <a:prstGeom prst="rect">
            <a:avLst/>
          </a:prstGeom>
          <a:noFill/>
        </p:spPr>
        <p:txBody>
          <a:bodyPr wrap="square" rtlCol="0">
            <a:spAutoFit/>
          </a:bodyPr>
          <a:lstStyle/>
          <a:p>
            <a:pPr marL="285750" indent="-285750">
              <a:lnSpc>
                <a:spcPct val="110000"/>
              </a:lnSpc>
              <a:buFont typeface="Wingdings" panose="05000000000000000000" pitchFamily="2" charset="2"/>
              <a:buChar char="Ø"/>
            </a:pPr>
            <a:r>
              <a:rPr lang="zh-CN" altLang="en-US" b="1" dirty="0"/>
              <a:t>模型训练</a:t>
            </a:r>
            <a:endParaRPr lang="en-US" altLang="zh-CN" b="1" dirty="0"/>
          </a:p>
          <a:p>
            <a:pPr marL="540000" indent="-216000">
              <a:lnSpc>
                <a:spcPct val="110000"/>
              </a:lnSpc>
              <a:buFont typeface="Arial" panose="020B0604020202020204" pitchFamily="34" charset="0"/>
              <a:buChar char="•"/>
            </a:pPr>
            <a:r>
              <a:rPr lang="en-US" altLang="zh-CN" sz="1600" dirty="0"/>
              <a:t>RMSE(</a:t>
            </a:r>
            <a:r>
              <a:rPr lang="zh-CN" altLang="en-US" sz="1600" dirty="0"/>
              <a:t>均方根误差</a:t>
            </a:r>
            <a:r>
              <a:rPr lang="en-US" altLang="zh-CN" sz="1600" dirty="0"/>
              <a:t>)</a:t>
            </a:r>
            <a:r>
              <a:rPr lang="zh-CN" altLang="en-US" sz="1600" dirty="0"/>
              <a:t>作为损失函数</a:t>
            </a:r>
            <a:endParaRPr lang="en-US" altLang="zh-CN" sz="1600" dirty="0"/>
          </a:p>
          <a:p>
            <a:pPr marL="540000" indent="-216000">
              <a:lnSpc>
                <a:spcPct val="110000"/>
              </a:lnSpc>
              <a:buFont typeface="Arial" panose="020B0604020202020204" pitchFamily="34" charset="0"/>
              <a:buChar char="•"/>
            </a:pPr>
            <a:r>
              <a:rPr lang="zh-CN" altLang="en-US" sz="1600" dirty="0"/>
              <a:t>线下</a:t>
            </a:r>
            <a:r>
              <a:rPr lang="en-US" altLang="zh-CN" sz="1600" dirty="0"/>
              <a:t>10</a:t>
            </a:r>
            <a:r>
              <a:rPr lang="zh-CN" altLang="en-US" sz="1600" dirty="0"/>
              <a:t>折交叉验证</a:t>
            </a:r>
            <a:endParaRPr lang="en-US" altLang="zh-CN" sz="1600" dirty="0"/>
          </a:p>
          <a:p>
            <a:pPr marL="540000" indent="-216000">
              <a:lnSpc>
                <a:spcPct val="110000"/>
              </a:lnSpc>
              <a:buFont typeface="Arial" panose="020B0604020202020204" pitchFamily="34" charset="0"/>
              <a:buChar char="•"/>
            </a:pPr>
            <a:r>
              <a:rPr lang="zh-CN" altLang="en-US" sz="1600" dirty="0"/>
              <a:t>手动微调</a:t>
            </a:r>
            <a:endParaRPr lang="en-US" altLang="zh-CN" sz="1600" dirty="0"/>
          </a:p>
        </p:txBody>
      </p:sp>
    </p:spTree>
    <p:extLst>
      <p:ext uri="{BB962C8B-B14F-4D97-AF65-F5344CB8AC3E}">
        <p14:creationId xmlns:p14="http://schemas.microsoft.com/office/powerpoint/2010/main" val="1459460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D81EE27-C99E-43D1-8A52-5487A162C8B5}"/>
              </a:ext>
            </a:extLst>
          </p:cNvPr>
          <p:cNvSpPr/>
          <p:nvPr/>
        </p:nvSpPr>
        <p:spPr>
          <a:xfrm>
            <a:off x="2217" y="159656"/>
            <a:ext cx="518483" cy="322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0B5C808A-F1A4-4015-8C99-D6B891ED35B0}"/>
              </a:ext>
            </a:extLst>
          </p:cNvPr>
          <p:cNvSpPr txBox="1"/>
          <p:nvPr/>
        </p:nvSpPr>
        <p:spPr>
          <a:xfrm>
            <a:off x="666748" y="164068"/>
            <a:ext cx="2386575" cy="369332"/>
          </a:xfrm>
          <a:prstGeom prst="rect">
            <a:avLst/>
          </a:prstGeom>
          <a:noFill/>
        </p:spPr>
        <p:txBody>
          <a:bodyPr wrap="square" rtlCol="0">
            <a:spAutoFit/>
          </a:bodyPr>
          <a:lstStyle/>
          <a:p>
            <a:r>
              <a:rPr lang="zh-CN" altLang="en-US" dirty="0">
                <a:solidFill>
                  <a:schemeClr val="accent5"/>
                </a:solidFill>
                <a:latin typeface="黑体" panose="02010609060101010101" pitchFamily="49" charset="-122"/>
                <a:ea typeface="黑体" panose="02010609060101010101" pitchFamily="49" charset="-122"/>
              </a:rPr>
              <a:t>结果分析</a:t>
            </a:r>
          </a:p>
        </p:txBody>
      </p:sp>
      <mc:AlternateContent xmlns:mc="http://schemas.openxmlformats.org/markup-compatibility/2006" xmlns:a14="http://schemas.microsoft.com/office/drawing/2010/main">
        <mc:Choice Requires="a14">
          <p:sp>
            <p:nvSpPr>
              <p:cNvPr id="4" name="矩形 3"/>
              <p:cNvSpPr/>
              <p:nvPr/>
            </p:nvSpPr>
            <p:spPr>
              <a:xfrm>
                <a:off x="5660054" y="548722"/>
                <a:ext cx="3695702" cy="2108013"/>
              </a:xfrm>
              <a:prstGeom prst="rect">
                <a:avLst/>
              </a:prstGeom>
            </p:spPr>
            <p:txBody>
              <a:bodyPr wrap="square">
                <a:spAutoFit/>
              </a:bodyPr>
              <a:lstStyle/>
              <a:p>
                <a:pPr indent="355600">
                  <a:spcAft>
                    <a:spcPts val="0"/>
                  </a:spcAft>
                </a:pPr>
                <a:endParaRPr lang="zh-CN"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spcAft>
                    <a:spcPts val="0"/>
                  </a:spcAft>
                </a:pPr>
                <a14:m>
                  <m:oMathPara xmlns:m="http://schemas.openxmlformats.org/officeDocument/2006/math">
                    <m:oMathParaPr>
                      <m:jc m:val="left"/>
                    </m:oMathParaPr>
                    <m:oMath xmlns:m="http://schemas.openxmlformats.org/officeDocument/2006/math">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𝑅𝑀𝑆𝐸</m:t>
                          </m:r>
                        </m:e>
                        <m:sub>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𝑐𝑎𝑟𝑔𝑜</m:t>
                          </m:r>
                        </m:sub>
                      </m:sSub>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m:t>
                      </m:r>
                      <m:rad>
                        <m:radPr>
                          <m:degHide m:val="on"/>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radPr>
                        <m:deg/>
                        <m:e>
                          <m:f>
                            <m:f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1</m:t>
                              </m:r>
                            </m:num>
                            <m:den>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𝑁</m:t>
                              </m:r>
                            </m:den>
                          </m:f>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 </m:t>
                          </m:r>
                          <m:nary>
                            <m:naryPr>
                              <m:chr m:val="∑"/>
                              <m:limLoc m:val="subSup"/>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𝑖</m:t>
                              </m:r>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𝑁</m:t>
                              </m:r>
                            </m:sup>
                            <m:e>
                              <m:sSup>
                                <m:sSup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h</m:t>
                                      </m:r>
                                    </m:e>
                                    <m:sub>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𝑖</m:t>
                                      </m:r>
                                    </m:sub>
                                  </m:sSub>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𝑢</m:t>
                                  </m:r>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m:t>
                                  </m:r>
                                </m:e>
                                <m:sup>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2</m:t>
                                  </m:r>
                                </m:sup>
                              </m:sSup>
                            </m:e>
                          </m:nary>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 </m:t>
                          </m:r>
                        </m:e>
                      </m:rad>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            </m:t>
                      </m:r>
                    </m:oMath>
                  </m:oMathPara>
                </a14:m>
                <a:endParaRPr lang="zh-CN" altLang="zh-CN" sz="1400"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304800" algn="just">
                  <a:spcAft>
                    <a:spcPts val="0"/>
                  </a:spcAft>
                </a:pPr>
                <a14:m>
                  <m:oMathPara xmlns:m="http://schemas.openxmlformats.org/officeDocument/2006/math">
                    <m:oMathParaPr>
                      <m:jc m:val="left"/>
                    </m:oMathParaPr>
                    <m:oMath xmlns:m="http://schemas.openxmlformats.org/officeDocument/2006/math">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𝑅𝑀𝑆𝐸</m:t>
                          </m:r>
                        </m:e>
                        <m:sub>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𝑑𝑟𝑖𝑣𝑒𝑟</m:t>
                          </m:r>
                        </m:sub>
                      </m:sSub>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m:t>
                      </m:r>
                      <m:rad>
                        <m:radPr>
                          <m:degHide m:val="on"/>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radPr>
                        <m:deg/>
                        <m:e>
                          <m:f>
                            <m:f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1</m:t>
                              </m:r>
                            </m:num>
                            <m:den>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𝑚</m:t>
                              </m:r>
                            </m:den>
                          </m:f>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 </m:t>
                          </m:r>
                          <m:nary>
                            <m:naryPr>
                              <m:chr m:val="∑"/>
                              <m:limLoc m:val="subSup"/>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𝑖</m:t>
                              </m:r>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=1</m:t>
                              </m:r>
                            </m:sub>
                            <m:sup>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𝑚</m:t>
                              </m:r>
                            </m:sup>
                            <m:e>
                              <m:sSup>
                                <m:sSup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h</m:t>
                                      </m:r>
                                    </m:e>
                                    <m:sub>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𝑖</m:t>
                                      </m:r>
                                    </m:sub>
                                  </m:sSub>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m:t>
                                  </m:r>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𝑢</m:t>
                                  </m:r>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m:t>
                                  </m:r>
                                </m:e>
                                <m:sup>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2</m:t>
                                  </m:r>
                                </m:sup>
                              </m:sSup>
                            </m:e>
                          </m:nary>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 </m:t>
                          </m:r>
                        </m:e>
                      </m:rad>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           </m:t>
                      </m:r>
                    </m:oMath>
                  </m:oMathPara>
                </a14:m>
                <a:endParaRPr lang="zh-CN" altLang="zh-CN" sz="1400" kern="100" dirty="0">
                  <a:latin typeface="微软雅黑" panose="020B0503020204020204" pitchFamily="34" charset="-122"/>
                  <a:ea typeface="微软雅黑" panose="020B0503020204020204" pitchFamily="34" charset="-122"/>
                  <a:cs typeface="Times New Roman" panose="02020603050405020304" pitchFamily="18" charset="0"/>
                </a:endParaRPr>
              </a:p>
              <a:p>
                <a:pPr indent="355600" algn="just">
                  <a:spcAft>
                    <a:spcPts val="0"/>
                  </a:spcAft>
                </a:pPr>
                <a14:m>
                  <m:oMathPara xmlns:m="http://schemas.openxmlformats.org/officeDocument/2006/math">
                    <m:oMathParaPr>
                      <m:jc m:val="left"/>
                    </m:oMathParaPr>
                    <m:oMath xmlns:m="http://schemas.openxmlformats.org/officeDocument/2006/math">
                      <m:r>
                        <m:rPr>
                          <m:sty m:val="p"/>
                        </m:rPr>
                        <a:rPr lang="en-US" altLang="zh-CN" sz="1400" kern="100" smtClean="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S</m:t>
                      </m:r>
                      <m:r>
                        <m:rPr>
                          <m:sty m:val="p"/>
                        </m:rPr>
                        <a:rPr lang="en-US" altLang="zh-CN" sz="1400" b="0" i="0" kern="100" smtClean="0">
                          <a:solidFill>
                            <a:srgbClr val="FF0000"/>
                          </a:solidFill>
                          <a:latin typeface="Cambria Math" panose="02040503050406030204" pitchFamily="18" charset="0"/>
                          <a:ea typeface="微软雅黑" panose="020B0503020204020204" pitchFamily="34" charset="-122"/>
                          <a:cs typeface="Times New Roman" panose="02020603050405020304" pitchFamily="18" charset="0"/>
                        </a:rPr>
                        <m:t>core</m:t>
                      </m:r>
                      <m:r>
                        <a:rPr lang="en-US" altLang="zh-CN" sz="1400" kern="100">
                          <a:latin typeface="Cambria Math" panose="02040503050406030204" pitchFamily="18" charset="0"/>
                          <a:ea typeface="微软雅黑" panose="020B0503020204020204" pitchFamily="34" charset="-122"/>
                          <a:cs typeface="Times New Roman" panose="02020603050405020304" pitchFamily="18" charset="0"/>
                        </a:rPr>
                        <m:t>=</m:t>
                      </m:r>
                      <m:f>
                        <m:f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1</m:t>
                          </m:r>
                        </m:num>
                        <m:den>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1+</m:t>
                          </m:r>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𝑅𝑀𝑆𝐸</m:t>
                              </m:r>
                            </m:e>
                            <m:sub>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𝑐𝑎𝑟𝑔𝑜</m:t>
                              </m:r>
                            </m:sub>
                          </m:sSub>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m:t>
                          </m:r>
                          <m:sSub>
                            <m:sSubPr>
                              <m:ctrlPr>
                                <a:rPr lang="zh-CN" altLang="zh-CN" sz="14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𝑅𝑀𝑆𝐸</m:t>
                              </m:r>
                            </m:e>
                            <m:sub>
                              <m:r>
                                <a:rPr lang="en-US" altLang="zh-CN" sz="1400" i="1" kern="100">
                                  <a:latin typeface="Cambria Math" panose="02040503050406030204" pitchFamily="18" charset="0"/>
                                  <a:ea typeface="微软雅黑" panose="020B0503020204020204" pitchFamily="34" charset="-122"/>
                                  <a:cs typeface="Times New Roman" panose="02020603050405020304" pitchFamily="18" charset="0"/>
                                </a:rPr>
                                <m:t>𝑑𝑟𝑖𝑣𝑒𝑟</m:t>
                              </m:r>
                            </m:sub>
                          </m:sSub>
                        </m:den>
                      </m:f>
                    </m:oMath>
                  </m:oMathPara>
                </a14:m>
                <a:endParaRPr lang="zh-CN" altLang="zh-CN" sz="1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mc:Choice>
        <mc:Fallback xmlns="">
          <p:sp>
            <p:nvSpPr>
              <p:cNvPr id="4" name="矩形 3"/>
              <p:cNvSpPr>
                <a:spLocks noRot="1" noChangeAspect="1" noMove="1" noResize="1" noEditPoints="1" noAdjustHandles="1" noChangeArrowheads="1" noChangeShapeType="1" noTextEdit="1"/>
              </p:cNvSpPr>
              <p:nvPr/>
            </p:nvSpPr>
            <p:spPr>
              <a:xfrm>
                <a:off x="5660054" y="548722"/>
                <a:ext cx="3695702" cy="2108013"/>
              </a:xfrm>
              <a:prstGeom prst="rect">
                <a:avLst/>
              </a:prstGeom>
              <a:blipFill rotWithShape="0">
                <a:blip r:embed="rId3"/>
                <a:stretch>
                  <a:fillRect/>
                </a:stretch>
              </a:blipFill>
            </p:spPr>
            <p:txBody>
              <a:bodyPr/>
              <a:lstStyle/>
              <a:p>
                <a:r>
                  <a:rPr lang="zh-CN" altLang="en-US">
                    <a:noFill/>
                  </a:rPr>
                  <a:t> </a:t>
                </a:r>
              </a:p>
            </p:txBody>
          </p:sp>
        </mc:Fallback>
      </mc:AlternateContent>
      <p:sp>
        <p:nvSpPr>
          <p:cNvPr id="5" name="文本框 4"/>
          <p:cNvSpPr txBox="1"/>
          <p:nvPr/>
        </p:nvSpPr>
        <p:spPr>
          <a:xfrm>
            <a:off x="666748" y="693810"/>
            <a:ext cx="3352802" cy="925703"/>
          </a:xfrm>
          <a:prstGeom prst="rect">
            <a:avLst/>
          </a:prstGeom>
          <a:noFill/>
        </p:spPr>
        <p:txBody>
          <a:bodyPr wrap="square" rtlCol="0">
            <a:spAutoFit/>
          </a:bodyPr>
          <a:lstStyle/>
          <a:p>
            <a:pPr marL="285750" indent="-285750">
              <a:lnSpc>
                <a:spcPct val="110000"/>
              </a:lnSpc>
              <a:buFont typeface="Wingdings" panose="05000000000000000000" pitchFamily="2" charset="2"/>
              <a:buChar char="Ø"/>
            </a:pPr>
            <a:r>
              <a:rPr lang="zh-CN" altLang="en-US" b="1" dirty="0"/>
              <a:t>线上测试</a:t>
            </a:r>
            <a:endParaRPr lang="en-US" altLang="zh-CN" b="1" dirty="0"/>
          </a:p>
          <a:p>
            <a:pPr>
              <a:lnSpc>
                <a:spcPct val="110000"/>
              </a:lnSpc>
            </a:pPr>
            <a:r>
              <a:rPr lang="zh-CN" altLang="en-US" sz="1600" dirty="0"/>
              <a:t>     线上测评成绩：</a:t>
            </a:r>
            <a:r>
              <a:rPr lang="en-US" altLang="zh-CN" sz="1600" dirty="0">
                <a:solidFill>
                  <a:srgbClr val="FF0000"/>
                </a:solidFill>
              </a:rPr>
              <a:t>0.00722284</a:t>
            </a:r>
          </a:p>
          <a:p>
            <a:pPr>
              <a:lnSpc>
                <a:spcPct val="110000"/>
              </a:lnSpc>
            </a:pPr>
            <a:r>
              <a:rPr lang="zh-CN" altLang="en-US" sz="1600" dirty="0"/>
              <a:t>     测评排名：</a:t>
            </a:r>
            <a:r>
              <a:rPr lang="en-US" altLang="zh-CN" sz="1600" dirty="0">
                <a:solidFill>
                  <a:srgbClr val="FF0000"/>
                </a:solidFill>
              </a:rPr>
              <a:t>Rank1</a:t>
            </a:r>
            <a:endParaRPr lang="zh-CN" altLang="en-US" sz="1600" dirty="0">
              <a:solidFill>
                <a:srgbClr val="FF0000"/>
              </a:solidFill>
            </a:endParaRPr>
          </a:p>
        </p:txBody>
      </p:sp>
      <p:graphicFrame>
        <p:nvGraphicFramePr>
          <p:cNvPr id="6" name="表格 5"/>
          <p:cNvGraphicFramePr>
            <a:graphicFrameLocks noGrp="1"/>
          </p:cNvGraphicFramePr>
          <p:nvPr>
            <p:extLst>
              <p:ext uri="{D42A27DB-BD31-4B8C-83A1-F6EECF244321}">
                <p14:modId xmlns:p14="http://schemas.microsoft.com/office/powerpoint/2010/main" val="671174464"/>
              </p:ext>
            </p:extLst>
          </p:nvPr>
        </p:nvGraphicFramePr>
        <p:xfrm>
          <a:off x="1031874" y="2071120"/>
          <a:ext cx="3609976" cy="891540"/>
        </p:xfrm>
        <a:graphic>
          <a:graphicData uri="http://schemas.openxmlformats.org/drawingml/2006/table">
            <a:tbl>
              <a:tblPr firstRow="1" bandRow="1">
                <a:tableStyleId>{5C22544A-7EE6-4342-B048-85BDC9FD1C3A}</a:tableStyleId>
              </a:tblPr>
              <a:tblGrid>
                <a:gridCol w="1804988">
                  <a:extLst>
                    <a:ext uri="{9D8B030D-6E8A-4147-A177-3AD203B41FA5}">
                      <a16:colId xmlns:a16="http://schemas.microsoft.com/office/drawing/2014/main" val="4182773719"/>
                    </a:ext>
                  </a:extLst>
                </a:gridCol>
                <a:gridCol w="1804988">
                  <a:extLst>
                    <a:ext uri="{9D8B030D-6E8A-4147-A177-3AD203B41FA5}">
                      <a16:colId xmlns:a16="http://schemas.microsoft.com/office/drawing/2014/main" val="1657864322"/>
                    </a:ext>
                  </a:extLst>
                </a:gridCol>
              </a:tblGrid>
              <a:tr h="286657">
                <a:tc>
                  <a:txBody>
                    <a:bodyPr/>
                    <a:lstStyle/>
                    <a:p>
                      <a:pPr algn="ctr"/>
                      <a:r>
                        <a:rPr lang="zh-CN" altLang="en-US" dirty="0"/>
                        <a:t>方案</a:t>
                      </a:r>
                    </a:p>
                  </a:txBody>
                  <a:tcPr/>
                </a:tc>
                <a:tc>
                  <a:txBody>
                    <a:bodyPr/>
                    <a:lstStyle/>
                    <a:p>
                      <a:pPr algn="ctr"/>
                      <a:r>
                        <a:rPr lang="zh-CN" altLang="en-US" dirty="0"/>
                        <a:t>评分结果</a:t>
                      </a:r>
                    </a:p>
                  </a:txBody>
                  <a:tcPr/>
                </a:tc>
                <a:extLst>
                  <a:ext uri="{0D108BD9-81ED-4DB2-BD59-A6C34878D82A}">
                    <a16:rowId xmlns:a16="http://schemas.microsoft.com/office/drawing/2014/main" val="1130274448"/>
                  </a:ext>
                </a:extLst>
              </a:tr>
              <a:tr h="286657">
                <a:tc>
                  <a:txBody>
                    <a:bodyPr/>
                    <a:lstStyle/>
                    <a:p>
                      <a:r>
                        <a:rPr lang="zh-CN" altLang="en-US" dirty="0"/>
                        <a:t>平均值预测</a:t>
                      </a:r>
                    </a:p>
                  </a:txBody>
                  <a:tcPr/>
                </a:tc>
                <a:tc>
                  <a:txBody>
                    <a:bodyPr/>
                    <a:lstStyle/>
                    <a:p>
                      <a:r>
                        <a:rPr lang="en-US" altLang="zh-CN" sz="1350" b="1" kern="1200" dirty="0">
                          <a:solidFill>
                            <a:schemeClr val="dk1"/>
                          </a:solidFill>
                          <a:effectLst/>
                          <a:latin typeface="+mn-lt"/>
                          <a:ea typeface="+mn-ea"/>
                          <a:cs typeface="+mn-cs"/>
                        </a:rPr>
                        <a:t>0.00361</a:t>
                      </a:r>
                      <a:endParaRPr lang="zh-CN" altLang="en-US" b="1" dirty="0"/>
                    </a:p>
                  </a:txBody>
                  <a:tcPr/>
                </a:tc>
                <a:extLst>
                  <a:ext uri="{0D108BD9-81ED-4DB2-BD59-A6C34878D82A}">
                    <a16:rowId xmlns:a16="http://schemas.microsoft.com/office/drawing/2014/main" val="4053335794"/>
                  </a:ext>
                </a:extLst>
              </a:tr>
              <a:tr h="286657">
                <a:tc>
                  <a:txBody>
                    <a:bodyPr/>
                    <a:lstStyle/>
                    <a:p>
                      <a:r>
                        <a:rPr lang="en-US" altLang="zh-CN" dirty="0"/>
                        <a:t>BCYs-RM</a:t>
                      </a:r>
                      <a:r>
                        <a:rPr lang="zh-CN" altLang="en-US" dirty="0"/>
                        <a:t>解决方案</a:t>
                      </a:r>
                    </a:p>
                  </a:txBody>
                  <a:tcPr/>
                </a:tc>
                <a:tc>
                  <a:txBody>
                    <a:bodyPr/>
                    <a:lstStyle/>
                    <a:p>
                      <a:r>
                        <a:rPr lang="en-US" altLang="zh-CN" sz="1350" b="1" kern="1200" dirty="0">
                          <a:solidFill>
                            <a:schemeClr val="dk1"/>
                          </a:solidFill>
                          <a:effectLst/>
                          <a:latin typeface="+mn-lt"/>
                          <a:ea typeface="+mn-ea"/>
                          <a:cs typeface="+mn-cs"/>
                        </a:rPr>
                        <a:t>0.00722284</a:t>
                      </a:r>
                      <a:endParaRPr lang="zh-CN" altLang="en-US" dirty="0"/>
                    </a:p>
                  </a:txBody>
                  <a:tcPr/>
                </a:tc>
                <a:extLst>
                  <a:ext uri="{0D108BD9-81ED-4DB2-BD59-A6C34878D82A}">
                    <a16:rowId xmlns:a16="http://schemas.microsoft.com/office/drawing/2014/main" val="727099418"/>
                  </a:ext>
                </a:extLst>
              </a:tr>
            </a:tbl>
          </a:graphicData>
        </a:graphic>
      </p:graphicFrame>
      <p:sp>
        <p:nvSpPr>
          <p:cNvPr id="7" name="文本框 6"/>
          <p:cNvSpPr txBox="1"/>
          <p:nvPr/>
        </p:nvSpPr>
        <p:spPr>
          <a:xfrm>
            <a:off x="666748" y="1670104"/>
            <a:ext cx="2028827"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b="1" dirty="0"/>
              <a:t>效果对比</a:t>
            </a:r>
          </a:p>
        </p:txBody>
      </p:sp>
      <p:sp>
        <p:nvSpPr>
          <p:cNvPr id="9" name="矩形 8"/>
          <p:cNvSpPr/>
          <p:nvPr/>
        </p:nvSpPr>
        <p:spPr>
          <a:xfrm>
            <a:off x="666748" y="3088510"/>
            <a:ext cx="5908990" cy="1738233"/>
          </a:xfrm>
          <a:prstGeom prst="rect">
            <a:avLst/>
          </a:prstGeom>
        </p:spPr>
        <p:txBody>
          <a:bodyPr wrap="none">
            <a:spAutoFit/>
          </a:bodyPr>
          <a:lstStyle/>
          <a:p>
            <a:pPr marL="285750" indent="-285750">
              <a:lnSpc>
                <a:spcPct val="110000"/>
              </a:lnSpc>
              <a:buFont typeface="Wingdings" panose="05000000000000000000" pitchFamily="2" charset="2"/>
              <a:buChar char="Ø"/>
            </a:pPr>
            <a:r>
              <a:rPr lang="zh-CN" altLang="en-US" b="1" dirty="0"/>
              <a:t>进一步分析</a:t>
            </a:r>
            <a:endParaRPr lang="en-US" altLang="zh-CN" b="1" dirty="0"/>
          </a:p>
          <a:p>
            <a:pPr>
              <a:lnSpc>
                <a:spcPct val="110000"/>
              </a:lnSpc>
            </a:pPr>
            <a:r>
              <a:rPr lang="zh-CN" altLang="en-US" sz="1600" dirty="0"/>
              <a:t>      测试数据：</a:t>
            </a:r>
            <a:r>
              <a:rPr lang="en-US" altLang="zh-CN" sz="1600" dirty="0"/>
              <a:t>5.24-5.30</a:t>
            </a:r>
            <a:r>
              <a:rPr lang="zh-CN" altLang="en-US" sz="1600" dirty="0"/>
              <a:t>历史数据</a:t>
            </a:r>
            <a:endParaRPr lang="en-US" altLang="zh-CN" sz="1600" dirty="0"/>
          </a:p>
          <a:p>
            <a:pPr>
              <a:lnSpc>
                <a:spcPct val="110000"/>
              </a:lnSpc>
            </a:pPr>
            <a:r>
              <a:rPr lang="zh-CN" altLang="en-US" sz="1600" dirty="0"/>
              <a:t>      训练数据：</a:t>
            </a:r>
            <a:r>
              <a:rPr lang="en-US" altLang="zh-CN" sz="1600" dirty="0"/>
              <a:t>1.01-5.23</a:t>
            </a:r>
            <a:r>
              <a:rPr lang="zh-CN" altLang="en-US" sz="1600" dirty="0"/>
              <a:t>历史数据 </a:t>
            </a:r>
            <a:endParaRPr lang="en-US" altLang="zh-CN" sz="1600" dirty="0"/>
          </a:p>
          <a:p>
            <a:pPr>
              <a:lnSpc>
                <a:spcPct val="110000"/>
              </a:lnSpc>
            </a:pPr>
            <a:r>
              <a:rPr lang="zh-CN" altLang="en-US" sz="1600" dirty="0"/>
              <a:t>      线下测评分数：超过</a:t>
            </a:r>
            <a:r>
              <a:rPr lang="en-US" altLang="zh-CN" sz="1600" b="1" dirty="0">
                <a:solidFill>
                  <a:srgbClr val="FF0000"/>
                </a:solidFill>
              </a:rPr>
              <a:t>0.009</a:t>
            </a:r>
          </a:p>
          <a:p>
            <a:pPr>
              <a:lnSpc>
                <a:spcPct val="110000"/>
              </a:lnSpc>
            </a:pPr>
            <a:r>
              <a:rPr lang="zh-CN" altLang="en-US" sz="1600" dirty="0"/>
              <a:t>      原因：</a:t>
            </a:r>
            <a:r>
              <a:rPr lang="zh-CN" altLang="zh-CN" sz="1600" dirty="0"/>
              <a:t>年份的特殊性，</a:t>
            </a:r>
            <a:r>
              <a:rPr lang="en-US" altLang="zh-CN" sz="1600" dirty="0"/>
              <a:t>1,2,3,4,5</a:t>
            </a:r>
            <a:r>
              <a:rPr lang="zh-CN" altLang="zh-CN" sz="1600" dirty="0"/>
              <a:t>月的月初均存在节假日的干扰</a:t>
            </a:r>
            <a:endParaRPr lang="en-US" altLang="zh-CN" sz="1600" dirty="0"/>
          </a:p>
          <a:p>
            <a:pPr>
              <a:lnSpc>
                <a:spcPct val="110000"/>
              </a:lnSpc>
            </a:pPr>
            <a:r>
              <a:rPr lang="zh-CN" altLang="en-US" sz="1600" dirty="0"/>
              <a:t>      结论：增强数据完备性，有理由相信</a:t>
            </a:r>
            <a:r>
              <a:rPr lang="zh-CN" altLang="en-US" sz="1600" b="1" dirty="0">
                <a:solidFill>
                  <a:srgbClr val="FF0000"/>
                </a:solidFill>
              </a:rPr>
              <a:t>预测效果将大幅度提升</a:t>
            </a:r>
          </a:p>
        </p:txBody>
      </p:sp>
    </p:spTree>
    <p:extLst>
      <p:ext uri="{BB962C8B-B14F-4D97-AF65-F5344CB8AC3E}">
        <p14:creationId xmlns:p14="http://schemas.microsoft.com/office/powerpoint/2010/main" val="10631715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D81EE27-C99E-43D1-8A52-5487A162C8B5}"/>
              </a:ext>
            </a:extLst>
          </p:cNvPr>
          <p:cNvSpPr/>
          <p:nvPr/>
        </p:nvSpPr>
        <p:spPr>
          <a:xfrm>
            <a:off x="2217" y="159656"/>
            <a:ext cx="518483" cy="322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0B5C808A-F1A4-4015-8C99-D6B891ED35B0}"/>
              </a:ext>
            </a:extLst>
          </p:cNvPr>
          <p:cNvSpPr txBox="1"/>
          <p:nvPr/>
        </p:nvSpPr>
        <p:spPr>
          <a:xfrm>
            <a:off x="666748" y="164068"/>
            <a:ext cx="2386575" cy="369332"/>
          </a:xfrm>
          <a:prstGeom prst="rect">
            <a:avLst/>
          </a:prstGeom>
          <a:noFill/>
        </p:spPr>
        <p:txBody>
          <a:bodyPr wrap="square" rtlCol="0">
            <a:spAutoFit/>
          </a:bodyPr>
          <a:lstStyle/>
          <a:p>
            <a:r>
              <a:rPr lang="zh-CN" altLang="en-US" dirty="0">
                <a:solidFill>
                  <a:schemeClr val="accent5"/>
                </a:solidFill>
                <a:latin typeface="黑体" panose="02010609060101010101" pitchFamily="49" charset="-122"/>
                <a:ea typeface="黑体" panose="02010609060101010101" pitchFamily="49" charset="-122"/>
              </a:rPr>
              <a:t>未来工作</a:t>
            </a:r>
          </a:p>
        </p:txBody>
      </p:sp>
      <p:grpSp>
        <p:nvGrpSpPr>
          <p:cNvPr id="6" name="组合 5" descr="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
            <a:extLst>
              <a:ext uri="{FF2B5EF4-FFF2-40B4-BE49-F238E27FC236}">
                <a16:creationId xmlns:a16="http://schemas.microsoft.com/office/drawing/2014/main" id="{B6D0F1F1-7BAE-4461-8A89-FA4B69D5F3E0}"/>
              </a:ext>
            </a:extLst>
          </p:cNvPr>
          <p:cNvGrpSpPr/>
          <p:nvPr/>
        </p:nvGrpSpPr>
        <p:grpSpPr>
          <a:xfrm>
            <a:off x="781831" y="2968070"/>
            <a:ext cx="3362453" cy="1041725"/>
            <a:chOff x="1099667" y="4697354"/>
            <a:chExt cx="4434152" cy="1232027"/>
          </a:xfrm>
        </p:grpSpPr>
        <p:sp>
          <p:nvSpPr>
            <p:cNvPr id="8" name="Freeform 261">
              <a:extLst>
                <a:ext uri="{FF2B5EF4-FFF2-40B4-BE49-F238E27FC236}">
                  <a16:creationId xmlns:a16="http://schemas.microsoft.com/office/drawing/2014/main" id="{4404D3A5-25A7-421A-B2B2-C097627C780B}"/>
                </a:ext>
              </a:extLst>
            </p:cNvPr>
            <p:cNvSpPr>
              <a:spLocks/>
            </p:cNvSpPr>
            <p:nvPr/>
          </p:nvSpPr>
          <p:spPr bwMode="auto">
            <a:xfrm>
              <a:off x="1099667" y="4697354"/>
              <a:ext cx="4434152" cy="1232027"/>
            </a:xfrm>
            <a:custGeom>
              <a:avLst/>
              <a:gdLst>
                <a:gd name="T0" fmla="*/ 48 w 500"/>
                <a:gd name="T1" fmla="*/ 0 h 137"/>
                <a:gd name="T2" fmla="*/ 17 w 500"/>
                <a:gd name="T3" fmla="*/ 10 h 137"/>
                <a:gd name="T4" fmla="*/ 5 w 500"/>
                <a:gd name="T5" fmla="*/ 33 h 137"/>
                <a:gd name="T6" fmla="*/ 11 w 500"/>
                <a:gd name="T7" fmla="*/ 41 h 137"/>
                <a:gd name="T8" fmla="*/ 20 w 500"/>
                <a:gd name="T9" fmla="*/ 42 h 137"/>
                <a:gd name="T10" fmla="*/ 30 w 500"/>
                <a:gd name="T11" fmla="*/ 35 h 137"/>
                <a:gd name="T12" fmla="*/ 34 w 500"/>
                <a:gd name="T13" fmla="*/ 27 h 137"/>
                <a:gd name="T14" fmla="*/ 47 w 500"/>
                <a:gd name="T15" fmla="*/ 22 h 137"/>
                <a:gd name="T16" fmla="*/ 60 w 500"/>
                <a:gd name="T17" fmla="*/ 27 h 137"/>
                <a:gd name="T18" fmla="*/ 65 w 500"/>
                <a:gd name="T19" fmla="*/ 40 h 137"/>
                <a:gd name="T20" fmla="*/ 59 w 500"/>
                <a:gd name="T21" fmla="*/ 56 h 137"/>
                <a:gd name="T22" fmla="*/ 38 w 500"/>
                <a:gd name="T23" fmla="*/ 78 h 137"/>
                <a:gd name="T24" fmla="*/ 9 w 500"/>
                <a:gd name="T25" fmla="*/ 111 h 137"/>
                <a:gd name="T26" fmla="*/ 1 w 500"/>
                <a:gd name="T27" fmla="*/ 129 h 137"/>
                <a:gd name="T28" fmla="*/ 8 w 500"/>
                <a:gd name="T29" fmla="*/ 137 h 137"/>
                <a:gd name="T30" fmla="*/ 492 w 500"/>
                <a:gd name="T31" fmla="*/ 137 h 137"/>
                <a:gd name="T32" fmla="*/ 500 w 500"/>
                <a:gd name="T33" fmla="*/ 129 h 137"/>
                <a:gd name="T34" fmla="*/ 500 w 500"/>
                <a:gd name="T35" fmla="*/ 9 h 137"/>
                <a:gd name="T36" fmla="*/ 492 w 500"/>
                <a:gd name="T37" fmla="*/ 0 h 137"/>
                <a:gd name="T38" fmla="*/ 48 w 500"/>
                <a:gd name="T39"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00" h="137">
                  <a:moveTo>
                    <a:pt x="48" y="0"/>
                  </a:moveTo>
                  <a:cubicBezTo>
                    <a:pt x="36" y="0"/>
                    <a:pt x="25" y="3"/>
                    <a:pt x="17" y="10"/>
                  </a:cubicBezTo>
                  <a:cubicBezTo>
                    <a:pt x="9" y="16"/>
                    <a:pt x="5" y="33"/>
                    <a:pt x="5" y="33"/>
                  </a:cubicBezTo>
                  <a:cubicBezTo>
                    <a:pt x="4" y="37"/>
                    <a:pt x="6" y="41"/>
                    <a:pt x="11" y="41"/>
                  </a:cubicBezTo>
                  <a:cubicBezTo>
                    <a:pt x="20" y="42"/>
                    <a:pt x="20" y="42"/>
                    <a:pt x="20" y="42"/>
                  </a:cubicBezTo>
                  <a:cubicBezTo>
                    <a:pt x="25" y="43"/>
                    <a:pt x="29" y="39"/>
                    <a:pt x="30" y="35"/>
                  </a:cubicBezTo>
                  <a:cubicBezTo>
                    <a:pt x="30" y="35"/>
                    <a:pt x="31" y="30"/>
                    <a:pt x="34" y="27"/>
                  </a:cubicBezTo>
                  <a:cubicBezTo>
                    <a:pt x="37" y="24"/>
                    <a:pt x="42" y="22"/>
                    <a:pt x="47" y="22"/>
                  </a:cubicBezTo>
                  <a:cubicBezTo>
                    <a:pt x="53" y="22"/>
                    <a:pt x="57" y="23"/>
                    <a:pt x="60" y="27"/>
                  </a:cubicBezTo>
                  <a:cubicBezTo>
                    <a:pt x="63" y="30"/>
                    <a:pt x="65" y="34"/>
                    <a:pt x="65" y="40"/>
                  </a:cubicBezTo>
                  <a:cubicBezTo>
                    <a:pt x="65" y="45"/>
                    <a:pt x="63" y="51"/>
                    <a:pt x="59" y="56"/>
                  </a:cubicBezTo>
                  <a:cubicBezTo>
                    <a:pt x="57" y="60"/>
                    <a:pt x="50" y="67"/>
                    <a:pt x="38" y="78"/>
                  </a:cubicBezTo>
                  <a:cubicBezTo>
                    <a:pt x="23" y="92"/>
                    <a:pt x="14" y="103"/>
                    <a:pt x="9" y="111"/>
                  </a:cubicBezTo>
                  <a:cubicBezTo>
                    <a:pt x="4" y="119"/>
                    <a:pt x="1" y="129"/>
                    <a:pt x="1" y="129"/>
                  </a:cubicBezTo>
                  <a:cubicBezTo>
                    <a:pt x="0" y="133"/>
                    <a:pt x="3" y="137"/>
                    <a:pt x="8" y="137"/>
                  </a:cubicBezTo>
                  <a:cubicBezTo>
                    <a:pt x="492" y="137"/>
                    <a:pt x="492" y="137"/>
                    <a:pt x="492" y="137"/>
                  </a:cubicBezTo>
                  <a:cubicBezTo>
                    <a:pt x="497" y="137"/>
                    <a:pt x="500" y="133"/>
                    <a:pt x="500" y="129"/>
                  </a:cubicBezTo>
                  <a:cubicBezTo>
                    <a:pt x="500" y="9"/>
                    <a:pt x="500" y="9"/>
                    <a:pt x="500" y="9"/>
                  </a:cubicBezTo>
                  <a:cubicBezTo>
                    <a:pt x="500" y="4"/>
                    <a:pt x="497" y="0"/>
                    <a:pt x="492" y="0"/>
                  </a:cubicBezTo>
                  <a:cubicBezTo>
                    <a:pt x="492" y="0"/>
                    <a:pt x="49" y="0"/>
                    <a:pt x="48" y="0"/>
                  </a:cubicBezTo>
                  <a:close/>
                </a:path>
              </a:pathLst>
            </a:custGeom>
            <a:solidFill>
              <a:schemeClr val="accent2"/>
            </a:solidFill>
            <a:ln>
              <a:noFill/>
            </a:ln>
            <a:effectLst/>
          </p:spPr>
          <p:txBody>
            <a:bodyPr vert="horz" wrap="square" lIns="91440" tIns="45720" rIns="91440" bIns="45720" numCol="1" anchor="t" anchorCtr="0" compatLnSpc="1">
              <a:prstTxWarp prst="textNoShape">
                <a:avLst/>
              </a:prstTxWarp>
            </a:bodyPr>
            <a:lstStyle/>
            <a:p>
              <a:endParaRPr lang="zh-CN" altLang="en-US"/>
            </a:p>
          </p:txBody>
        </p:sp>
        <p:grpSp>
          <p:nvGrpSpPr>
            <p:cNvPr id="9" name="组合 8" descr="e7d195523061f1c0deeec63e560781cfd59afb0ea006f2a87ABB68BF51EA6619813959095094C18C62A12F549504892A4AAA8C1554C6663626E05CA27F281A14E6983772AFC3FB97135759321DEA3D70CCCB10945EC5A0328596DD82A592BE62395600E7AE41709863136E5693E139E71C97B0505B6497F6EA0FFE905022212355C75CED024E8489CA1AE83B75F1FECE">
              <a:extLst>
                <a:ext uri="{FF2B5EF4-FFF2-40B4-BE49-F238E27FC236}">
                  <a16:creationId xmlns:a16="http://schemas.microsoft.com/office/drawing/2014/main" id="{2F2DC9DC-1D57-4F85-BB3A-AB3CC9E45AA2}"/>
                </a:ext>
              </a:extLst>
            </p:cNvPr>
            <p:cNvGrpSpPr/>
            <p:nvPr/>
          </p:nvGrpSpPr>
          <p:grpSpPr>
            <a:xfrm>
              <a:off x="2008337" y="4833014"/>
              <a:ext cx="3116102" cy="1004127"/>
              <a:chOff x="2253776" y="2519493"/>
              <a:chExt cx="3116102" cy="1004127"/>
            </a:xfrm>
          </p:grpSpPr>
          <p:sp>
            <p:nvSpPr>
              <p:cNvPr id="10" name="Rectangle 42">
                <a:extLst>
                  <a:ext uri="{FF2B5EF4-FFF2-40B4-BE49-F238E27FC236}">
                    <a16:creationId xmlns:a16="http://schemas.microsoft.com/office/drawing/2014/main" id="{707F8695-F0A2-4FB6-B48E-DEA803CC31F2}"/>
                  </a:ext>
                </a:extLst>
              </p:cNvPr>
              <p:cNvSpPr/>
              <p:nvPr/>
            </p:nvSpPr>
            <p:spPr>
              <a:xfrm flipH="1">
                <a:off x="2253776" y="2933968"/>
                <a:ext cx="2901474" cy="589652"/>
              </a:xfrm>
              <a:prstGeom prst="rect">
                <a:avLst/>
              </a:prstGeom>
              <a:noFill/>
              <a:ln w="12700" cap="flat" cmpd="sng" algn="ctr">
                <a:noFill/>
                <a:prstDash val="solid"/>
              </a:ln>
              <a:effectLst/>
            </p:spPr>
            <p:txBody>
              <a:bodyPr lIns="91440" tIns="0" rIns="91440" bIns="0" rtlCol="0" anchor="t"/>
              <a:lstStyle/>
              <a:p>
                <a:pPr algn="just"/>
                <a:r>
                  <a:rPr lang="zh-CN" altLang="en-US" sz="1200" dirty="0">
                    <a:latin typeface="微软雅黑" panose="020B0503020204020204" pitchFamily="34" charset="-122"/>
                    <a:ea typeface="微软雅黑" panose="020B0503020204020204" pitchFamily="34" charset="-122"/>
                  </a:rPr>
                  <a:t>两个模型优化为一个模型预测，增加简便性、提高预测准确率</a:t>
                </a:r>
              </a:p>
            </p:txBody>
          </p:sp>
          <p:sp>
            <p:nvSpPr>
              <p:cNvPr id="11" name="Rectangle 42">
                <a:extLst>
                  <a:ext uri="{FF2B5EF4-FFF2-40B4-BE49-F238E27FC236}">
                    <a16:creationId xmlns:a16="http://schemas.microsoft.com/office/drawing/2014/main" id="{9AD49780-64DA-48D7-99BE-E3A3199A07DF}"/>
                  </a:ext>
                </a:extLst>
              </p:cNvPr>
              <p:cNvSpPr/>
              <p:nvPr/>
            </p:nvSpPr>
            <p:spPr>
              <a:xfrm flipH="1">
                <a:off x="2801145" y="2519493"/>
                <a:ext cx="2568733" cy="322236"/>
              </a:xfrm>
              <a:prstGeom prst="rect">
                <a:avLst/>
              </a:prstGeom>
              <a:noFill/>
              <a:ln w="12700" cap="flat" cmpd="sng" algn="ctr">
                <a:noFill/>
                <a:prstDash val="solid"/>
              </a:ln>
              <a:effectLst/>
            </p:spPr>
            <p:txBody>
              <a:bodyPr lIns="91440" tIns="0" rIns="91440" bIns="0" rtlCol="0" anchor="t"/>
              <a:lstStyle/>
              <a:p>
                <a:r>
                  <a:rPr lang="zh-CN" altLang="en-US" sz="1600" b="1" dirty="0">
                    <a:latin typeface="微软雅黑" panose="020B0503020204020204" pitchFamily="34" charset="-122"/>
                    <a:ea typeface="微软雅黑" panose="020B0503020204020204" pitchFamily="34" charset="-122"/>
                  </a:rPr>
                  <a:t>多标签学习</a:t>
                </a:r>
              </a:p>
            </p:txBody>
          </p:sp>
        </p:grpSp>
      </p:grpSp>
      <p:grpSp>
        <p:nvGrpSpPr>
          <p:cNvPr id="12" name="组合 11" descr="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
            <a:extLst>
              <a:ext uri="{FF2B5EF4-FFF2-40B4-BE49-F238E27FC236}">
                <a16:creationId xmlns:a16="http://schemas.microsoft.com/office/drawing/2014/main" id="{E218F94E-B71E-4B76-8BF5-8D04113C237C}"/>
              </a:ext>
            </a:extLst>
          </p:cNvPr>
          <p:cNvGrpSpPr/>
          <p:nvPr/>
        </p:nvGrpSpPr>
        <p:grpSpPr>
          <a:xfrm>
            <a:off x="4888717" y="1222715"/>
            <a:ext cx="3475494" cy="1026519"/>
            <a:chOff x="6740081" y="2350664"/>
            <a:chExt cx="4392376" cy="1232027"/>
          </a:xfrm>
        </p:grpSpPr>
        <p:sp>
          <p:nvSpPr>
            <p:cNvPr id="13" name="Freeform 394">
              <a:extLst>
                <a:ext uri="{FF2B5EF4-FFF2-40B4-BE49-F238E27FC236}">
                  <a16:creationId xmlns:a16="http://schemas.microsoft.com/office/drawing/2014/main" id="{0CAC8EF2-87D4-4CE0-A8E4-94DB97284CC2}"/>
                </a:ext>
              </a:extLst>
            </p:cNvPr>
            <p:cNvSpPr>
              <a:spLocks/>
            </p:cNvSpPr>
            <p:nvPr/>
          </p:nvSpPr>
          <p:spPr bwMode="auto">
            <a:xfrm>
              <a:off x="6740081" y="2350664"/>
              <a:ext cx="4392376" cy="1232027"/>
            </a:xfrm>
            <a:custGeom>
              <a:avLst/>
              <a:gdLst>
                <a:gd name="T0" fmla="*/ 499 w 499"/>
                <a:gd name="T1" fmla="*/ 9 h 138"/>
                <a:gd name="T2" fmla="*/ 491 w 499"/>
                <a:gd name="T3" fmla="*/ 1 h 138"/>
                <a:gd name="T4" fmla="*/ 43 w 499"/>
                <a:gd name="T5" fmla="*/ 0 h 138"/>
                <a:gd name="T6" fmla="*/ 23 w 499"/>
                <a:gd name="T7" fmla="*/ 4 h 138"/>
                <a:gd name="T8" fmla="*/ 9 w 499"/>
                <a:gd name="T9" fmla="*/ 16 h 138"/>
                <a:gd name="T10" fmla="*/ 3 w 499"/>
                <a:gd name="T11" fmla="*/ 27 h 138"/>
                <a:gd name="T12" fmla="*/ 9 w 499"/>
                <a:gd name="T13" fmla="*/ 37 h 138"/>
                <a:gd name="T14" fmla="*/ 17 w 499"/>
                <a:gd name="T15" fmla="*/ 38 h 138"/>
                <a:gd name="T16" fmla="*/ 27 w 499"/>
                <a:gd name="T17" fmla="*/ 31 h 138"/>
                <a:gd name="T18" fmla="*/ 31 w 499"/>
                <a:gd name="T19" fmla="*/ 26 h 138"/>
                <a:gd name="T20" fmla="*/ 42 w 499"/>
                <a:gd name="T21" fmla="*/ 21 h 138"/>
                <a:gd name="T22" fmla="*/ 53 w 499"/>
                <a:gd name="T23" fmla="*/ 25 h 138"/>
                <a:gd name="T24" fmla="*/ 57 w 499"/>
                <a:gd name="T25" fmla="*/ 36 h 138"/>
                <a:gd name="T26" fmla="*/ 52 w 499"/>
                <a:gd name="T27" fmla="*/ 49 h 138"/>
                <a:gd name="T28" fmla="*/ 44 w 499"/>
                <a:gd name="T29" fmla="*/ 53 h 138"/>
                <a:gd name="T30" fmla="*/ 34 w 499"/>
                <a:gd name="T31" fmla="*/ 62 h 138"/>
                <a:gd name="T32" fmla="*/ 34 w 499"/>
                <a:gd name="T33" fmla="*/ 67 h 138"/>
                <a:gd name="T34" fmla="*/ 41 w 499"/>
                <a:gd name="T35" fmla="*/ 73 h 138"/>
                <a:gd name="T36" fmla="*/ 45 w 499"/>
                <a:gd name="T37" fmla="*/ 73 h 138"/>
                <a:gd name="T38" fmla="*/ 57 w 499"/>
                <a:gd name="T39" fmla="*/ 79 h 138"/>
                <a:gd name="T40" fmla="*/ 63 w 499"/>
                <a:gd name="T41" fmla="*/ 94 h 138"/>
                <a:gd name="T42" fmla="*/ 57 w 499"/>
                <a:gd name="T43" fmla="*/ 111 h 138"/>
                <a:gd name="T44" fmla="*/ 44 w 499"/>
                <a:gd name="T45" fmla="*/ 117 h 138"/>
                <a:gd name="T46" fmla="*/ 31 w 499"/>
                <a:gd name="T47" fmla="*/ 112 h 138"/>
                <a:gd name="T48" fmla="*/ 26 w 499"/>
                <a:gd name="T49" fmla="*/ 105 h 138"/>
                <a:gd name="T50" fmla="*/ 16 w 499"/>
                <a:gd name="T51" fmla="*/ 98 h 138"/>
                <a:gd name="T52" fmla="*/ 7 w 499"/>
                <a:gd name="T53" fmla="*/ 99 h 138"/>
                <a:gd name="T54" fmla="*/ 1 w 499"/>
                <a:gd name="T55" fmla="*/ 108 h 138"/>
                <a:gd name="T56" fmla="*/ 13 w 499"/>
                <a:gd name="T57" fmla="*/ 128 h 138"/>
                <a:gd name="T58" fmla="*/ 44 w 499"/>
                <a:gd name="T59" fmla="*/ 138 h 138"/>
                <a:gd name="T60" fmla="*/ 491 w 499"/>
                <a:gd name="T61" fmla="*/ 137 h 138"/>
                <a:gd name="T62" fmla="*/ 499 w 499"/>
                <a:gd name="T63" fmla="*/ 129 h 138"/>
                <a:gd name="T64" fmla="*/ 499 w 499"/>
                <a:gd name="T65" fmla="*/ 9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99" h="138">
                  <a:moveTo>
                    <a:pt x="499" y="9"/>
                  </a:moveTo>
                  <a:cubicBezTo>
                    <a:pt x="499" y="5"/>
                    <a:pt x="496" y="1"/>
                    <a:pt x="491" y="1"/>
                  </a:cubicBezTo>
                  <a:cubicBezTo>
                    <a:pt x="491" y="1"/>
                    <a:pt x="47" y="0"/>
                    <a:pt x="43" y="0"/>
                  </a:cubicBezTo>
                  <a:cubicBezTo>
                    <a:pt x="36" y="0"/>
                    <a:pt x="29" y="1"/>
                    <a:pt x="23" y="4"/>
                  </a:cubicBezTo>
                  <a:cubicBezTo>
                    <a:pt x="17" y="7"/>
                    <a:pt x="12" y="11"/>
                    <a:pt x="9" y="16"/>
                  </a:cubicBezTo>
                  <a:cubicBezTo>
                    <a:pt x="5" y="20"/>
                    <a:pt x="3" y="27"/>
                    <a:pt x="3" y="27"/>
                  </a:cubicBezTo>
                  <a:cubicBezTo>
                    <a:pt x="2" y="32"/>
                    <a:pt x="5" y="36"/>
                    <a:pt x="9" y="37"/>
                  </a:cubicBezTo>
                  <a:cubicBezTo>
                    <a:pt x="17" y="38"/>
                    <a:pt x="17" y="38"/>
                    <a:pt x="17" y="38"/>
                  </a:cubicBezTo>
                  <a:cubicBezTo>
                    <a:pt x="21" y="39"/>
                    <a:pt x="26" y="36"/>
                    <a:pt x="27" y="31"/>
                  </a:cubicBezTo>
                  <a:cubicBezTo>
                    <a:pt x="27" y="31"/>
                    <a:pt x="28" y="29"/>
                    <a:pt x="31" y="26"/>
                  </a:cubicBezTo>
                  <a:cubicBezTo>
                    <a:pt x="34" y="23"/>
                    <a:pt x="38" y="21"/>
                    <a:pt x="42" y="21"/>
                  </a:cubicBezTo>
                  <a:cubicBezTo>
                    <a:pt x="47" y="21"/>
                    <a:pt x="50" y="22"/>
                    <a:pt x="53" y="25"/>
                  </a:cubicBezTo>
                  <a:cubicBezTo>
                    <a:pt x="56" y="28"/>
                    <a:pt x="57" y="32"/>
                    <a:pt x="57" y="36"/>
                  </a:cubicBezTo>
                  <a:cubicBezTo>
                    <a:pt x="57" y="42"/>
                    <a:pt x="55" y="46"/>
                    <a:pt x="52" y="49"/>
                  </a:cubicBezTo>
                  <a:cubicBezTo>
                    <a:pt x="48" y="52"/>
                    <a:pt x="44" y="53"/>
                    <a:pt x="44" y="53"/>
                  </a:cubicBezTo>
                  <a:cubicBezTo>
                    <a:pt x="39" y="53"/>
                    <a:pt x="35" y="57"/>
                    <a:pt x="34" y="62"/>
                  </a:cubicBezTo>
                  <a:cubicBezTo>
                    <a:pt x="34" y="67"/>
                    <a:pt x="34" y="67"/>
                    <a:pt x="34" y="67"/>
                  </a:cubicBezTo>
                  <a:cubicBezTo>
                    <a:pt x="33" y="71"/>
                    <a:pt x="36" y="74"/>
                    <a:pt x="41" y="73"/>
                  </a:cubicBezTo>
                  <a:cubicBezTo>
                    <a:pt x="41" y="73"/>
                    <a:pt x="41" y="73"/>
                    <a:pt x="45" y="73"/>
                  </a:cubicBezTo>
                  <a:cubicBezTo>
                    <a:pt x="50" y="73"/>
                    <a:pt x="54" y="75"/>
                    <a:pt x="57" y="79"/>
                  </a:cubicBezTo>
                  <a:cubicBezTo>
                    <a:pt x="61" y="83"/>
                    <a:pt x="63" y="88"/>
                    <a:pt x="63" y="94"/>
                  </a:cubicBezTo>
                  <a:cubicBezTo>
                    <a:pt x="63" y="101"/>
                    <a:pt x="61" y="107"/>
                    <a:pt x="57" y="111"/>
                  </a:cubicBezTo>
                  <a:cubicBezTo>
                    <a:pt x="54" y="115"/>
                    <a:pt x="49" y="117"/>
                    <a:pt x="44" y="117"/>
                  </a:cubicBezTo>
                  <a:cubicBezTo>
                    <a:pt x="39" y="117"/>
                    <a:pt x="34" y="115"/>
                    <a:pt x="31" y="112"/>
                  </a:cubicBezTo>
                  <a:cubicBezTo>
                    <a:pt x="27" y="108"/>
                    <a:pt x="26" y="105"/>
                    <a:pt x="26" y="105"/>
                  </a:cubicBezTo>
                  <a:cubicBezTo>
                    <a:pt x="25" y="101"/>
                    <a:pt x="21" y="97"/>
                    <a:pt x="16" y="98"/>
                  </a:cubicBezTo>
                  <a:cubicBezTo>
                    <a:pt x="7" y="99"/>
                    <a:pt x="7" y="99"/>
                    <a:pt x="7" y="99"/>
                  </a:cubicBezTo>
                  <a:cubicBezTo>
                    <a:pt x="3" y="100"/>
                    <a:pt x="0" y="104"/>
                    <a:pt x="1" y="108"/>
                  </a:cubicBezTo>
                  <a:cubicBezTo>
                    <a:pt x="1" y="108"/>
                    <a:pt x="5" y="121"/>
                    <a:pt x="13" y="128"/>
                  </a:cubicBezTo>
                  <a:cubicBezTo>
                    <a:pt x="21" y="135"/>
                    <a:pt x="32" y="138"/>
                    <a:pt x="44" y="138"/>
                  </a:cubicBezTo>
                  <a:cubicBezTo>
                    <a:pt x="48" y="138"/>
                    <a:pt x="491" y="137"/>
                    <a:pt x="491" y="137"/>
                  </a:cubicBezTo>
                  <a:cubicBezTo>
                    <a:pt x="496" y="137"/>
                    <a:pt x="499" y="134"/>
                    <a:pt x="499" y="129"/>
                  </a:cubicBezTo>
                  <a:lnTo>
                    <a:pt x="499" y="9"/>
                  </a:lnTo>
                  <a:close/>
                </a:path>
              </a:pathLst>
            </a:custGeom>
            <a:solidFill>
              <a:schemeClr val="accent3"/>
            </a:solidFill>
            <a:ln>
              <a:noFill/>
            </a:ln>
            <a:effectLst/>
          </p:spPr>
          <p:txBody>
            <a:bodyPr vert="horz" wrap="square" lIns="91440" tIns="45720" rIns="91440" bIns="45720" numCol="1" anchor="t" anchorCtr="0" compatLnSpc="1">
              <a:prstTxWarp prst="textNoShape">
                <a:avLst/>
              </a:prstTxWarp>
            </a:bodyPr>
            <a:lstStyle/>
            <a:p>
              <a:endParaRPr lang="zh-CN" altLang="en-US" dirty="0"/>
            </a:p>
          </p:txBody>
        </p:sp>
        <p:grpSp>
          <p:nvGrpSpPr>
            <p:cNvPr id="14" name="组合 13" descr="e7d195523061f1c0deeec63e560781cfd59afb0ea006f2a87ABB68BF51EA6619813959095094C18C62A12F549504892A4AAA8C1554C6663626E05CA27F281A14E6983772AFC3FB97135759321DEA3D70CCCB10945EC5A0328596DD82A592BE62395600E7AE41709863136E5693E139E71C97B0505B6497F6EA0FFE905022212355C75CED024E8489CA1AE83B75F1FECE">
              <a:extLst>
                <a:ext uri="{FF2B5EF4-FFF2-40B4-BE49-F238E27FC236}">
                  <a16:creationId xmlns:a16="http://schemas.microsoft.com/office/drawing/2014/main" id="{1D2A75E7-CCB9-47E3-A75D-4F2E64A51C40}"/>
                </a:ext>
              </a:extLst>
            </p:cNvPr>
            <p:cNvGrpSpPr/>
            <p:nvPr/>
          </p:nvGrpSpPr>
          <p:grpSpPr>
            <a:xfrm>
              <a:off x="7783111" y="2495442"/>
              <a:ext cx="3035791" cy="936076"/>
              <a:chOff x="2302664" y="2552481"/>
              <a:chExt cx="3035791" cy="936076"/>
            </a:xfrm>
          </p:grpSpPr>
          <p:sp>
            <p:nvSpPr>
              <p:cNvPr id="15" name="Rectangle 42">
                <a:extLst>
                  <a:ext uri="{FF2B5EF4-FFF2-40B4-BE49-F238E27FC236}">
                    <a16:creationId xmlns:a16="http://schemas.microsoft.com/office/drawing/2014/main" id="{8E4AAF32-59B9-4457-AEE8-3C318A6695CE}"/>
                  </a:ext>
                </a:extLst>
              </p:cNvPr>
              <p:cNvSpPr/>
              <p:nvPr/>
            </p:nvSpPr>
            <p:spPr>
              <a:xfrm flipH="1">
                <a:off x="2302664" y="2898904"/>
                <a:ext cx="3035791" cy="589653"/>
              </a:xfrm>
              <a:prstGeom prst="rect">
                <a:avLst/>
              </a:prstGeom>
              <a:noFill/>
              <a:ln w="12700" cap="flat" cmpd="sng" algn="ctr">
                <a:noFill/>
                <a:prstDash val="solid"/>
              </a:ln>
              <a:effectLst/>
            </p:spPr>
            <p:txBody>
              <a:bodyPr lIns="91440" tIns="0" rIns="91440" bIns="0" rtlCol="0" anchor="t"/>
              <a:lstStyle/>
              <a:p>
                <a:pPr algn="just"/>
                <a:r>
                  <a:rPr lang="zh-CN" altLang="en-US" sz="1200" dirty="0">
                    <a:solidFill>
                      <a:srgbClr val="FFFFFF"/>
                    </a:solidFill>
                    <a:latin typeface="微软雅黑" panose="020B0503020204020204" pitchFamily="34" charset="-122"/>
                    <a:ea typeface="微软雅黑" panose="020B0503020204020204" pitchFamily="34" charset="-122"/>
                  </a:rPr>
                  <a:t> 引入其他模型增加模型之间的差异性，通过模型融合技术进一步提高预测准确率</a:t>
                </a:r>
                <a:endParaRPr lang="en-US" altLang="zh-CN" sz="1200" dirty="0">
                  <a:solidFill>
                    <a:srgbClr val="FFFFFF"/>
                  </a:solidFill>
                  <a:latin typeface="微软雅黑" panose="020B0503020204020204" pitchFamily="34" charset="-122"/>
                  <a:ea typeface="微软雅黑" panose="020B0503020204020204" pitchFamily="34" charset="-122"/>
                </a:endParaRPr>
              </a:p>
            </p:txBody>
          </p:sp>
          <p:sp>
            <p:nvSpPr>
              <p:cNvPr id="16" name="Rectangle 42">
                <a:extLst>
                  <a:ext uri="{FF2B5EF4-FFF2-40B4-BE49-F238E27FC236}">
                    <a16:creationId xmlns:a16="http://schemas.microsoft.com/office/drawing/2014/main" id="{C484A897-EE1A-447F-8D18-FA4E6C5D1CB1}"/>
                  </a:ext>
                </a:extLst>
              </p:cNvPr>
              <p:cNvSpPr/>
              <p:nvPr/>
            </p:nvSpPr>
            <p:spPr>
              <a:xfrm flipH="1">
                <a:off x="2675390" y="2552481"/>
                <a:ext cx="2229261" cy="265459"/>
              </a:xfrm>
              <a:prstGeom prst="rect">
                <a:avLst/>
              </a:prstGeom>
              <a:noFill/>
              <a:ln w="12700" cap="flat" cmpd="sng" algn="ctr">
                <a:noFill/>
                <a:prstDash val="solid"/>
              </a:ln>
              <a:effectLst/>
            </p:spPr>
            <p:txBody>
              <a:bodyPr lIns="91440" tIns="0" rIns="91440" bIns="0" rtlCol="0" anchor="t"/>
              <a:lstStyle/>
              <a:p>
                <a:pPr algn="ctr"/>
                <a:r>
                  <a:rPr lang="zh-CN" altLang="en-US" sz="1600" b="1" dirty="0">
                    <a:solidFill>
                      <a:srgbClr val="FFFFFF"/>
                    </a:solidFill>
                    <a:latin typeface="微软雅黑" panose="020B0503020204020204" pitchFamily="34" charset="-122"/>
                    <a:ea typeface="微软雅黑" panose="020B0503020204020204" pitchFamily="34" charset="-122"/>
                  </a:rPr>
                  <a:t>模型融合</a:t>
                </a:r>
                <a:endParaRPr lang="en-US" altLang="zh-CN" sz="1600" b="1" dirty="0">
                  <a:solidFill>
                    <a:srgbClr val="FFFFFF"/>
                  </a:solidFill>
                  <a:latin typeface="微软雅黑" panose="020B0503020204020204" pitchFamily="34" charset="-122"/>
                  <a:ea typeface="微软雅黑" panose="020B0503020204020204" pitchFamily="34" charset="-122"/>
                </a:endParaRPr>
              </a:p>
            </p:txBody>
          </p:sp>
        </p:grpSp>
      </p:grpSp>
      <p:grpSp>
        <p:nvGrpSpPr>
          <p:cNvPr id="17" name="组合 16" descr="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
            <a:extLst>
              <a:ext uri="{FF2B5EF4-FFF2-40B4-BE49-F238E27FC236}">
                <a16:creationId xmlns:a16="http://schemas.microsoft.com/office/drawing/2014/main" id="{663E5074-B0B4-4E2B-AA86-B15926F0DA23}"/>
              </a:ext>
            </a:extLst>
          </p:cNvPr>
          <p:cNvGrpSpPr/>
          <p:nvPr/>
        </p:nvGrpSpPr>
        <p:grpSpPr>
          <a:xfrm>
            <a:off x="666748" y="1222717"/>
            <a:ext cx="3475494" cy="1056036"/>
            <a:chOff x="1037547" y="2350664"/>
            <a:chExt cx="4465618" cy="1271371"/>
          </a:xfrm>
        </p:grpSpPr>
        <p:sp>
          <p:nvSpPr>
            <p:cNvPr id="18" name="Freeform 128">
              <a:extLst>
                <a:ext uri="{FF2B5EF4-FFF2-40B4-BE49-F238E27FC236}">
                  <a16:creationId xmlns:a16="http://schemas.microsoft.com/office/drawing/2014/main" id="{3FC369EC-62F2-4AC8-B369-0C654A56D8AE}"/>
                </a:ext>
              </a:extLst>
            </p:cNvPr>
            <p:cNvSpPr>
              <a:spLocks/>
            </p:cNvSpPr>
            <p:nvPr/>
          </p:nvSpPr>
          <p:spPr bwMode="auto">
            <a:xfrm>
              <a:off x="1037547" y="2350664"/>
              <a:ext cx="4465618" cy="1271371"/>
            </a:xfrm>
            <a:custGeom>
              <a:avLst/>
              <a:gdLst>
                <a:gd name="T0" fmla="*/ 47 w 485"/>
                <a:gd name="T1" fmla="*/ 0 h 136"/>
                <a:gd name="T2" fmla="*/ 35 w 485"/>
                <a:gd name="T3" fmla="*/ 7 h 136"/>
                <a:gd name="T4" fmla="*/ 23 w 485"/>
                <a:gd name="T5" fmla="*/ 22 h 136"/>
                <a:gd name="T6" fmla="*/ 8 w 485"/>
                <a:gd name="T7" fmla="*/ 31 h 136"/>
                <a:gd name="T8" fmla="*/ 0 w 485"/>
                <a:gd name="T9" fmla="*/ 43 h 136"/>
                <a:gd name="T10" fmla="*/ 0 w 485"/>
                <a:gd name="T11" fmla="*/ 50 h 136"/>
                <a:gd name="T12" fmla="*/ 8 w 485"/>
                <a:gd name="T13" fmla="*/ 55 h 136"/>
                <a:gd name="T14" fmla="*/ 27 w 485"/>
                <a:gd name="T15" fmla="*/ 43 h 136"/>
                <a:gd name="T16" fmla="*/ 34 w 485"/>
                <a:gd name="T17" fmla="*/ 47 h 136"/>
                <a:gd name="T18" fmla="*/ 34 w 485"/>
                <a:gd name="T19" fmla="*/ 128 h 136"/>
                <a:gd name="T20" fmla="*/ 42 w 485"/>
                <a:gd name="T21" fmla="*/ 136 h 136"/>
                <a:gd name="T22" fmla="*/ 477 w 485"/>
                <a:gd name="T23" fmla="*/ 136 h 136"/>
                <a:gd name="T24" fmla="*/ 485 w 485"/>
                <a:gd name="T25" fmla="*/ 128 h 136"/>
                <a:gd name="T26" fmla="*/ 485 w 485"/>
                <a:gd name="T27" fmla="*/ 8 h 136"/>
                <a:gd name="T28" fmla="*/ 477 w 485"/>
                <a:gd name="T29" fmla="*/ 0 h 136"/>
                <a:gd name="T30" fmla="*/ 47 w 485"/>
                <a:gd name="T31" fmla="*/ 0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85" h="136">
                  <a:moveTo>
                    <a:pt x="47" y="0"/>
                  </a:moveTo>
                  <a:cubicBezTo>
                    <a:pt x="43" y="0"/>
                    <a:pt x="37" y="3"/>
                    <a:pt x="35" y="7"/>
                  </a:cubicBezTo>
                  <a:cubicBezTo>
                    <a:pt x="35" y="7"/>
                    <a:pt x="31" y="15"/>
                    <a:pt x="23" y="22"/>
                  </a:cubicBezTo>
                  <a:cubicBezTo>
                    <a:pt x="15" y="28"/>
                    <a:pt x="8" y="31"/>
                    <a:pt x="8" y="31"/>
                  </a:cubicBezTo>
                  <a:cubicBezTo>
                    <a:pt x="4" y="33"/>
                    <a:pt x="0" y="38"/>
                    <a:pt x="0" y="43"/>
                  </a:cubicBezTo>
                  <a:cubicBezTo>
                    <a:pt x="0" y="50"/>
                    <a:pt x="0" y="50"/>
                    <a:pt x="0" y="50"/>
                  </a:cubicBezTo>
                  <a:cubicBezTo>
                    <a:pt x="0" y="54"/>
                    <a:pt x="4" y="56"/>
                    <a:pt x="8" y="55"/>
                  </a:cubicBezTo>
                  <a:cubicBezTo>
                    <a:pt x="27" y="43"/>
                    <a:pt x="27" y="43"/>
                    <a:pt x="27" y="43"/>
                  </a:cubicBezTo>
                  <a:cubicBezTo>
                    <a:pt x="31" y="40"/>
                    <a:pt x="34" y="42"/>
                    <a:pt x="34" y="47"/>
                  </a:cubicBezTo>
                  <a:cubicBezTo>
                    <a:pt x="34" y="128"/>
                    <a:pt x="34" y="128"/>
                    <a:pt x="34" y="128"/>
                  </a:cubicBezTo>
                  <a:cubicBezTo>
                    <a:pt x="34" y="133"/>
                    <a:pt x="38" y="136"/>
                    <a:pt x="42" y="136"/>
                  </a:cubicBezTo>
                  <a:cubicBezTo>
                    <a:pt x="477" y="136"/>
                    <a:pt x="477" y="136"/>
                    <a:pt x="477" y="136"/>
                  </a:cubicBezTo>
                  <a:cubicBezTo>
                    <a:pt x="482" y="136"/>
                    <a:pt x="485" y="133"/>
                    <a:pt x="485" y="128"/>
                  </a:cubicBezTo>
                  <a:cubicBezTo>
                    <a:pt x="485" y="8"/>
                    <a:pt x="485" y="8"/>
                    <a:pt x="485" y="8"/>
                  </a:cubicBezTo>
                  <a:cubicBezTo>
                    <a:pt x="485" y="4"/>
                    <a:pt x="482" y="0"/>
                    <a:pt x="477" y="0"/>
                  </a:cubicBezTo>
                  <a:lnTo>
                    <a:pt x="47" y="0"/>
                  </a:lnTo>
                  <a:close/>
                </a:path>
              </a:pathLst>
            </a:custGeom>
            <a:solidFill>
              <a:schemeClr val="accent1"/>
            </a:solidFill>
            <a:ln>
              <a:noFill/>
            </a:ln>
            <a:effectLst/>
          </p:spPr>
          <p:txBody>
            <a:bodyPr vert="horz" wrap="square" lIns="91440" tIns="45720" rIns="91440" bIns="45720" numCol="1" anchor="t" anchorCtr="0" compatLnSpc="1">
              <a:prstTxWarp prst="textNoShape">
                <a:avLst/>
              </a:prstTxWarp>
            </a:bodyPr>
            <a:lstStyle/>
            <a:p>
              <a:endParaRPr lang="zh-CN" altLang="en-US"/>
            </a:p>
          </p:txBody>
        </p:sp>
        <p:grpSp>
          <p:nvGrpSpPr>
            <p:cNvPr id="19" name="组合 18" descr="e7d195523061f1c0deeec63e560781cfd59afb0ea006f2a87ABB68BF51EA6619813959095094C18C62A12F549504892A4AAA8C1554C6663626E05CA27F281A14E6983772AFC3FB97135759321DEA3D70CCCB10945EC5A0328596DD82A592BE62395600E7AE41709863136E5693E139E71C97B0505B6497F6EA0FFE905022212355C75CED024E8489CA1AE83B75F1FECE">
              <a:extLst>
                <a:ext uri="{FF2B5EF4-FFF2-40B4-BE49-F238E27FC236}">
                  <a16:creationId xmlns:a16="http://schemas.microsoft.com/office/drawing/2014/main" id="{ABCD0B83-AD71-4DD9-ACC6-CB5A92E33C61}"/>
                </a:ext>
              </a:extLst>
            </p:cNvPr>
            <p:cNvGrpSpPr/>
            <p:nvPr/>
          </p:nvGrpSpPr>
          <p:grpSpPr>
            <a:xfrm>
              <a:off x="1834412" y="2521144"/>
              <a:ext cx="3299741" cy="1006391"/>
              <a:chOff x="2080899" y="2578183"/>
              <a:chExt cx="3299741" cy="1006391"/>
            </a:xfrm>
          </p:grpSpPr>
          <p:sp>
            <p:nvSpPr>
              <p:cNvPr id="20" name="Rectangle 42">
                <a:extLst>
                  <a:ext uri="{FF2B5EF4-FFF2-40B4-BE49-F238E27FC236}">
                    <a16:creationId xmlns:a16="http://schemas.microsoft.com/office/drawing/2014/main" id="{F38BE160-492A-4410-8302-783FC2975EE7}"/>
                  </a:ext>
                </a:extLst>
              </p:cNvPr>
              <p:cNvSpPr/>
              <p:nvPr/>
            </p:nvSpPr>
            <p:spPr>
              <a:xfrm flipH="1">
                <a:off x="2080899" y="2994921"/>
                <a:ext cx="3299741" cy="589653"/>
              </a:xfrm>
              <a:prstGeom prst="rect">
                <a:avLst/>
              </a:prstGeom>
              <a:noFill/>
              <a:ln w="12700" cap="flat" cmpd="sng" algn="ctr">
                <a:noFill/>
                <a:prstDash val="solid"/>
              </a:ln>
              <a:effectLst/>
            </p:spPr>
            <p:txBody>
              <a:bodyPr lIns="91440" tIns="0" rIns="91440" bIns="0" rtlCol="0" anchor="t"/>
              <a:lstStyle/>
              <a:p>
                <a:pPr algn="just"/>
                <a:r>
                  <a:rPr lang="zh-CN" altLang="en-US" sz="1200" dirty="0">
                    <a:solidFill>
                      <a:srgbClr val="FFFFFF"/>
                    </a:solidFill>
                    <a:latin typeface="微软雅黑" panose="020B0503020204020204" pitchFamily="34" charset="-122"/>
                    <a:ea typeface="微软雅黑" panose="020B0503020204020204" pitchFamily="34" charset="-122"/>
                  </a:rPr>
                  <a:t> 进一步探究货运路程、司机画像和货主画像表格中蕴含的信息</a:t>
                </a:r>
                <a:endParaRPr lang="en-US" altLang="zh-CN" sz="1200" dirty="0">
                  <a:solidFill>
                    <a:srgbClr val="FFFFFF"/>
                  </a:solidFill>
                  <a:latin typeface="微软雅黑" panose="020B0503020204020204" pitchFamily="34" charset="-122"/>
                  <a:ea typeface="微软雅黑" panose="020B0503020204020204" pitchFamily="34" charset="-122"/>
                </a:endParaRPr>
              </a:p>
            </p:txBody>
          </p:sp>
          <p:sp>
            <p:nvSpPr>
              <p:cNvPr id="21" name="Rectangle 42">
                <a:extLst>
                  <a:ext uri="{FF2B5EF4-FFF2-40B4-BE49-F238E27FC236}">
                    <a16:creationId xmlns:a16="http://schemas.microsoft.com/office/drawing/2014/main" id="{B8109313-80A6-4F73-9BA0-F927F757FBBB}"/>
                  </a:ext>
                </a:extLst>
              </p:cNvPr>
              <p:cNvSpPr/>
              <p:nvPr/>
            </p:nvSpPr>
            <p:spPr>
              <a:xfrm flipH="1">
                <a:off x="2446405" y="2578183"/>
                <a:ext cx="2568733" cy="322237"/>
              </a:xfrm>
              <a:prstGeom prst="rect">
                <a:avLst/>
              </a:prstGeom>
              <a:noFill/>
              <a:ln w="12700" cap="flat" cmpd="sng" algn="ctr">
                <a:noFill/>
                <a:prstDash val="solid"/>
              </a:ln>
              <a:effectLst/>
            </p:spPr>
            <p:txBody>
              <a:bodyPr lIns="91440" tIns="0" rIns="91440" bIns="0" rtlCol="0" anchor="t"/>
              <a:lstStyle/>
              <a:p>
                <a:pPr algn="ctr"/>
                <a:r>
                  <a:rPr lang="zh-CN" altLang="en-US" sz="1600" b="1" dirty="0">
                    <a:solidFill>
                      <a:srgbClr val="FFFFFF"/>
                    </a:solidFill>
                    <a:latin typeface="微软雅黑" panose="020B0503020204020204" pitchFamily="34" charset="-122"/>
                    <a:ea typeface="微软雅黑" panose="020B0503020204020204" pitchFamily="34" charset="-122"/>
                  </a:rPr>
                  <a:t>深入挖掘</a:t>
                </a:r>
                <a:r>
                  <a:rPr lang="en-US" altLang="zh-CN" sz="1600" b="1" dirty="0">
                    <a:solidFill>
                      <a:srgbClr val="FFFFFF"/>
                    </a:solidFill>
                    <a:latin typeface="微软雅黑" panose="020B0503020204020204" pitchFamily="34" charset="-122"/>
                    <a:ea typeface="微软雅黑" panose="020B0503020204020204" pitchFamily="34" charset="-122"/>
                  </a:rPr>
                  <a:t>Basis</a:t>
                </a:r>
                <a:r>
                  <a:rPr lang="zh-CN" altLang="en-US" sz="1600" b="1" dirty="0">
                    <a:solidFill>
                      <a:srgbClr val="FFFFFF"/>
                    </a:solidFill>
                    <a:latin typeface="微软雅黑" panose="020B0503020204020204" pitchFamily="34" charset="-122"/>
                    <a:ea typeface="微软雅黑" panose="020B0503020204020204" pitchFamily="34" charset="-122"/>
                  </a:rPr>
                  <a:t>特征</a:t>
                </a:r>
                <a:endParaRPr lang="en-US" altLang="zh-CN" sz="1600" b="1" dirty="0">
                  <a:solidFill>
                    <a:srgbClr val="FFFFFF"/>
                  </a:solidFill>
                  <a:latin typeface="微软雅黑" panose="020B0503020204020204" pitchFamily="34" charset="-122"/>
                  <a:ea typeface="微软雅黑" panose="020B0503020204020204" pitchFamily="34" charset="-122"/>
                </a:endParaRPr>
              </a:p>
            </p:txBody>
          </p:sp>
        </p:grpSp>
      </p:grpSp>
      <p:grpSp>
        <p:nvGrpSpPr>
          <p:cNvPr id="22" name="组合 21" descr="e7d195523061f1c0deeec63e560781cfd59afb0ea006f2a87ABB68BF51EA6619813959095094C18C62A12F549504892A4AAA8C1554C6663626E05CA27F281A14E6983772AFC3FB97135759321DEA3D705820548C6D5B558C0521F46394056E5E035604ECCCC00DD78A9AA804791388603F96FBF43657DF4FEF4AB50DB393992D580251FD0C6390BB9C5839827A14A338">
            <a:extLst>
              <a:ext uri="{FF2B5EF4-FFF2-40B4-BE49-F238E27FC236}">
                <a16:creationId xmlns:a16="http://schemas.microsoft.com/office/drawing/2014/main" id="{15CBEDBB-A00E-4888-8428-B203A6ECC312}"/>
              </a:ext>
            </a:extLst>
          </p:cNvPr>
          <p:cNvGrpSpPr/>
          <p:nvPr/>
        </p:nvGrpSpPr>
        <p:grpSpPr>
          <a:xfrm>
            <a:off x="4888717" y="2968070"/>
            <a:ext cx="3475494" cy="1041725"/>
            <a:chOff x="6666839" y="4697354"/>
            <a:chExt cx="4465618" cy="1232027"/>
          </a:xfrm>
        </p:grpSpPr>
        <p:sp>
          <p:nvSpPr>
            <p:cNvPr id="23" name="Freeform 526">
              <a:extLst>
                <a:ext uri="{FF2B5EF4-FFF2-40B4-BE49-F238E27FC236}">
                  <a16:creationId xmlns:a16="http://schemas.microsoft.com/office/drawing/2014/main" id="{8E317B61-E902-4E64-BAB9-680ACB608094}"/>
                </a:ext>
              </a:extLst>
            </p:cNvPr>
            <p:cNvSpPr>
              <a:spLocks noEditPoints="1"/>
            </p:cNvSpPr>
            <p:nvPr/>
          </p:nvSpPr>
          <p:spPr bwMode="auto">
            <a:xfrm>
              <a:off x="6666839" y="4697354"/>
              <a:ext cx="4465618" cy="1232027"/>
            </a:xfrm>
            <a:custGeom>
              <a:avLst/>
              <a:gdLst>
                <a:gd name="T0" fmla="*/ 505 w 505"/>
                <a:gd name="T1" fmla="*/ 8 h 137"/>
                <a:gd name="T2" fmla="*/ 496 w 505"/>
                <a:gd name="T3" fmla="*/ 0 h 137"/>
                <a:gd name="T4" fmla="*/ 68 w 505"/>
                <a:gd name="T5" fmla="*/ 0 h 137"/>
                <a:gd name="T6" fmla="*/ 55 w 505"/>
                <a:gd name="T7" fmla="*/ 7 h 137"/>
                <a:gd name="T8" fmla="*/ 5 w 505"/>
                <a:gd name="T9" fmla="*/ 80 h 137"/>
                <a:gd name="T10" fmla="*/ 0 w 505"/>
                <a:gd name="T11" fmla="*/ 95 h 137"/>
                <a:gd name="T12" fmla="*/ 0 w 505"/>
                <a:gd name="T13" fmla="*/ 101 h 137"/>
                <a:gd name="T14" fmla="*/ 9 w 505"/>
                <a:gd name="T15" fmla="*/ 109 h 137"/>
                <a:gd name="T16" fmla="*/ 48 w 505"/>
                <a:gd name="T17" fmla="*/ 109 h 137"/>
                <a:gd name="T18" fmla="*/ 56 w 505"/>
                <a:gd name="T19" fmla="*/ 117 h 137"/>
                <a:gd name="T20" fmla="*/ 56 w 505"/>
                <a:gd name="T21" fmla="*/ 128 h 137"/>
                <a:gd name="T22" fmla="*/ 64 w 505"/>
                <a:gd name="T23" fmla="*/ 137 h 137"/>
                <a:gd name="T24" fmla="*/ 496 w 505"/>
                <a:gd name="T25" fmla="*/ 136 h 137"/>
                <a:gd name="T26" fmla="*/ 505 w 505"/>
                <a:gd name="T27" fmla="*/ 128 h 137"/>
                <a:gd name="T28" fmla="*/ 505 w 505"/>
                <a:gd name="T29" fmla="*/ 8 h 137"/>
                <a:gd name="T30" fmla="*/ 56 w 505"/>
                <a:gd name="T31" fmla="*/ 78 h 137"/>
                <a:gd name="T32" fmla="*/ 48 w 505"/>
                <a:gd name="T33" fmla="*/ 86 h 137"/>
                <a:gd name="T34" fmla="*/ 33 w 505"/>
                <a:gd name="T35" fmla="*/ 86 h 137"/>
                <a:gd name="T36" fmla="*/ 29 w 505"/>
                <a:gd name="T37" fmla="*/ 79 h 137"/>
                <a:gd name="T38" fmla="*/ 51 w 505"/>
                <a:gd name="T39" fmla="*/ 47 h 137"/>
                <a:gd name="T40" fmla="*/ 56 w 505"/>
                <a:gd name="T41" fmla="*/ 48 h 137"/>
                <a:gd name="T42" fmla="*/ 56 w 505"/>
                <a:gd name="T43" fmla="*/ 78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5" h="137">
                  <a:moveTo>
                    <a:pt x="505" y="8"/>
                  </a:moveTo>
                  <a:cubicBezTo>
                    <a:pt x="505" y="4"/>
                    <a:pt x="501" y="0"/>
                    <a:pt x="496" y="0"/>
                  </a:cubicBezTo>
                  <a:cubicBezTo>
                    <a:pt x="68" y="0"/>
                    <a:pt x="68" y="0"/>
                    <a:pt x="68" y="0"/>
                  </a:cubicBezTo>
                  <a:cubicBezTo>
                    <a:pt x="63" y="0"/>
                    <a:pt x="57" y="3"/>
                    <a:pt x="55" y="7"/>
                  </a:cubicBezTo>
                  <a:cubicBezTo>
                    <a:pt x="5" y="80"/>
                    <a:pt x="5" y="80"/>
                    <a:pt x="5" y="80"/>
                  </a:cubicBezTo>
                  <a:cubicBezTo>
                    <a:pt x="3" y="83"/>
                    <a:pt x="0" y="90"/>
                    <a:pt x="0" y="95"/>
                  </a:cubicBezTo>
                  <a:cubicBezTo>
                    <a:pt x="0" y="101"/>
                    <a:pt x="0" y="101"/>
                    <a:pt x="0" y="101"/>
                  </a:cubicBezTo>
                  <a:cubicBezTo>
                    <a:pt x="0" y="105"/>
                    <a:pt x="4" y="109"/>
                    <a:pt x="9" y="109"/>
                  </a:cubicBezTo>
                  <a:cubicBezTo>
                    <a:pt x="48" y="109"/>
                    <a:pt x="48" y="109"/>
                    <a:pt x="48" y="109"/>
                  </a:cubicBezTo>
                  <a:cubicBezTo>
                    <a:pt x="52" y="109"/>
                    <a:pt x="56" y="113"/>
                    <a:pt x="56" y="117"/>
                  </a:cubicBezTo>
                  <a:cubicBezTo>
                    <a:pt x="56" y="128"/>
                    <a:pt x="56" y="128"/>
                    <a:pt x="56" y="128"/>
                  </a:cubicBezTo>
                  <a:cubicBezTo>
                    <a:pt x="56" y="133"/>
                    <a:pt x="60" y="137"/>
                    <a:pt x="64" y="137"/>
                  </a:cubicBezTo>
                  <a:cubicBezTo>
                    <a:pt x="496" y="136"/>
                    <a:pt x="496" y="136"/>
                    <a:pt x="496" y="136"/>
                  </a:cubicBezTo>
                  <a:cubicBezTo>
                    <a:pt x="501" y="136"/>
                    <a:pt x="505" y="133"/>
                    <a:pt x="505" y="128"/>
                  </a:cubicBezTo>
                  <a:lnTo>
                    <a:pt x="505" y="8"/>
                  </a:lnTo>
                  <a:close/>
                  <a:moveTo>
                    <a:pt x="56" y="78"/>
                  </a:moveTo>
                  <a:cubicBezTo>
                    <a:pt x="56" y="83"/>
                    <a:pt x="52" y="86"/>
                    <a:pt x="48" y="86"/>
                  </a:cubicBezTo>
                  <a:cubicBezTo>
                    <a:pt x="33" y="86"/>
                    <a:pt x="33" y="86"/>
                    <a:pt x="33" y="86"/>
                  </a:cubicBezTo>
                  <a:cubicBezTo>
                    <a:pt x="29" y="86"/>
                    <a:pt x="27" y="83"/>
                    <a:pt x="29" y="79"/>
                  </a:cubicBezTo>
                  <a:cubicBezTo>
                    <a:pt x="51" y="47"/>
                    <a:pt x="51" y="47"/>
                    <a:pt x="51" y="47"/>
                  </a:cubicBezTo>
                  <a:cubicBezTo>
                    <a:pt x="54" y="43"/>
                    <a:pt x="56" y="44"/>
                    <a:pt x="56" y="48"/>
                  </a:cubicBezTo>
                  <a:lnTo>
                    <a:pt x="56" y="78"/>
                  </a:lnTo>
                  <a:close/>
                </a:path>
              </a:pathLst>
            </a:custGeom>
            <a:solidFill>
              <a:schemeClr val="accent4"/>
            </a:solidFill>
            <a:ln>
              <a:noFill/>
            </a:ln>
            <a:effectLst/>
          </p:spPr>
          <p:txBody>
            <a:bodyPr vert="horz" wrap="square" lIns="91440" tIns="45720" rIns="91440" bIns="45720" numCol="1" anchor="t" anchorCtr="0" compatLnSpc="1">
              <a:prstTxWarp prst="textNoShape">
                <a:avLst/>
              </a:prstTxWarp>
            </a:bodyPr>
            <a:lstStyle/>
            <a:p>
              <a:endParaRPr lang="zh-CN" altLang="en-US"/>
            </a:p>
          </p:txBody>
        </p:sp>
        <p:grpSp>
          <p:nvGrpSpPr>
            <p:cNvPr id="24" name="组合 23" descr="e7d195523061f1c0deeec63e560781cfd59afb0ea006f2a87ABB68BF51EA6619813959095094C18C62A12F549504892A4AAA8C1554C6663626E05CA27F281A14E6983772AFC3FB97135759321DEA3D70CCCB10945EC5A0328596DD82A592BE62395600E7AE41709863136E5693E139E71C97B0505B6497F6EA0FFE905022212355C75CED024E8489CA1AE83B75F1FECE">
              <a:extLst>
                <a:ext uri="{FF2B5EF4-FFF2-40B4-BE49-F238E27FC236}">
                  <a16:creationId xmlns:a16="http://schemas.microsoft.com/office/drawing/2014/main" id="{A786E964-BC94-43A6-8E16-FE811794B1B2}"/>
                </a:ext>
              </a:extLst>
            </p:cNvPr>
            <p:cNvGrpSpPr/>
            <p:nvPr/>
          </p:nvGrpSpPr>
          <p:grpSpPr>
            <a:xfrm>
              <a:off x="7901411" y="4833015"/>
              <a:ext cx="2738113" cy="1011975"/>
              <a:chOff x="2420964" y="2519494"/>
              <a:chExt cx="2738113" cy="1011975"/>
            </a:xfrm>
          </p:grpSpPr>
          <p:sp>
            <p:nvSpPr>
              <p:cNvPr id="25" name="Rectangle 42">
                <a:extLst>
                  <a:ext uri="{FF2B5EF4-FFF2-40B4-BE49-F238E27FC236}">
                    <a16:creationId xmlns:a16="http://schemas.microsoft.com/office/drawing/2014/main" id="{7697E85E-219F-45B0-BB2D-2C5B6807A53D}"/>
                  </a:ext>
                </a:extLst>
              </p:cNvPr>
              <p:cNvSpPr/>
              <p:nvPr/>
            </p:nvSpPr>
            <p:spPr>
              <a:xfrm flipH="1">
                <a:off x="2420964" y="2941816"/>
                <a:ext cx="2738113" cy="589653"/>
              </a:xfrm>
              <a:prstGeom prst="rect">
                <a:avLst/>
              </a:prstGeom>
              <a:noFill/>
              <a:ln w="12700" cap="flat" cmpd="sng" algn="ctr">
                <a:noFill/>
                <a:prstDash val="solid"/>
              </a:ln>
              <a:effectLst/>
            </p:spPr>
            <p:txBody>
              <a:bodyPr lIns="91440" tIns="0" rIns="91440" bIns="0" rtlCol="0" anchor="t"/>
              <a:lstStyle/>
              <a:p>
                <a:pPr algn="just"/>
                <a:r>
                  <a:rPr lang="zh-CN" altLang="en-US" sz="1200" dirty="0">
                    <a:latin typeface="微软雅黑" panose="020B0503020204020204" pitchFamily="34" charset="-122"/>
                    <a:ea typeface="微软雅黑" panose="020B0503020204020204" pitchFamily="34" charset="-122"/>
                  </a:rPr>
                  <a:t>充分挖掘特征之间的内在联系，取得更好的预测效果</a:t>
                </a:r>
                <a:endParaRPr lang="en-US" altLang="zh-CN" sz="1200" dirty="0">
                  <a:latin typeface="微软雅黑" panose="020B0503020204020204" pitchFamily="34" charset="-122"/>
                  <a:ea typeface="微软雅黑" panose="020B0503020204020204" pitchFamily="34" charset="-122"/>
                </a:endParaRPr>
              </a:p>
            </p:txBody>
          </p:sp>
          <p:sp>
            <p:nvSpPr>
              <p:cNvPr id="26" name="Rectangle 42">
                <a:extLst>
                  <a:ext uri="{FF2B5EF4-FFF2-40B4-BE49-F238E27FC236}">
                    <a16:creationId xmlns:a16="http://schemas.microsoft.com/office/drawing/2014/main" id="{7452DB18-4084-454B-9A06-2582DBB6A1CC}"/>
                  </a:ext>
                </a:extLst>
              </p:cNvPr>
              <p:cNvSpPr/>
              <p:nvPr/>
            </p:nvSpPr>
            <p:spPr>
              <a:xfrm flipH="1">
                <a:off x="2644009" y="2519494"/>
                <a:ext cx="2292023" cy="275623"/>
              </a:xfrm>
              <a:prstGeom prst="rect">
                <a:avLst/>
              </a:prstGeom>
              <a:noFill/>
              <a:ln w="12700" cap="flat" cmpd="sng" algn="ctr">
                <a:noFill/>
                <a:prstDash val="solid"/>
              </a:ln>
              <a:effectLst/>
            </p:spPr>
            <p:txBody>
              <a:bodyPr lIns="91440" tIns="0" rIns="91440" bIns="0" rtlCol="0" anchor="t"/>
              <a:lstStyle/>
              <a:p>
                <a:pPr algn="ctr"/>
                <a:r>
                  <a:rPr lang="zh-CN" altLang="en-US" sz="1600" b="1" dirty="0">
                    <a:latin typeface="微软雅黑" panose="020B0503020204020204" pitchFamily="34" charset="-122"/>
                    <a:ea typeface="微软雅黑" panose="020B0503020204020204" pitchFamily="34" charset="-122"/>
                  </a:rPr>
                  <a:t>深度学习</a:t>
                </a:r>
                <a:endParaRPr lang="en-US" altLang="zh-CN" sz="1600" b="1" dirty="0">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4783656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 8"/>
          <p:cNvGrpSpPr/>
          <p:nvPr/>
        </p:nvGrpSpPr>
        <p:grpSpPr>
          <a:xfrm>
            <a:off x="0" y="-41313"/>
            <a:ext cx="8694786" cy="5272374"/>
            <a:chOff x="0" y="-41313"/>
            <a:chExt cx="8694786" cy="5272374"/>
          </a:xfrm>
        </p:grpSpPr>
        <p:pic>
          <p:nvPicPr>
            <p:cNvPr id="18" name="图片 17"/>
            <p:cNvPicPr>
              <a:picLocks noChangeAspect="1"/>
            </p:cNvPicPr>
            <p:nvPr/>
          </p:nvPicPr>
          <p:blipFill rotWithShape="1">
            <a:blip r:embed="rId17"/>
            <a:srcRect b="4421"/>
            <a:stretch/>
          </p:blipFill>
          <p:spPr>
            <a:xfrm>
              <a:off x="0" y="-1"/>
              <a:ext cx="7444409" cy="5164344"/>
            </a:xfrm>
            <a:prstGeom prst="rect">
              <a:avLst/>
            </a:prstGeom>
          </p:spPr>
        </p:pic>
        <p:grpSp>
          <p:nvGrpSpPr>
            <p:cNvPr id="8" name="组 7"/>
            <p:cNvGrpSpPr/>
            <p:nvPr/>
          </p:nvGrpSpPr>
          <p:grpSpPr>
            <a:xfrm>
              <a:off x="2758720" y="-41313"/>
              <a:ext cx="5936066" cy="4816155"/>
              <a:chOff x="2758720" y="-41313"/>
              <a:chExt cx="5936066" cy="4816155"/>
            </a:xfrm>
          </p:grpSpPr>
          <p:sp>
            <p:nvSpPr>
              <p:cNvPr id="7" name="矩形 6"/>
              <p:cNvSpPr/>
              <p:nvPr/>
            </p:nvSpPr>
            <p:spPr>
              <a:xfrm>
                <a:off x="3729722" y="-41313"/>
                <a:ext cx="3752490" cy="1188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矩形 1"/>
              <p:cNvSpPr/>
              <p:nvPr/>
            </p:nvSpPr>
            <p:spPr>
              <a:xfrm>
                <a:off x="2758720" y="8517"/>
                <a:ext cx="5936066" cy="4766325"/>
              </a:xfrm>
              <a:custGeom>
                <a:avLst/>
                <a:gdLst>
                  <a:gd name="connsiteX0" fmla="*/ 0 w 5995700"/>
                  <a:gd name="connsiteY0" fmla="*/ 0 h 5144012"/>
                  <a:gd name="connsiteX1" fmla="*/ 5995700 w 5995700"/>
                  <a:gd name="connsiteY1" fmla="*/ 0 h 5144012"/>
                  <a:gd name="connsiteX2" fmla="*/ 5995700 w 5995700"/>
                  <a:gd name="connsiteY2" fmla="*/ 5144012 h 5144012"/>
                  <a:gd name="connsiteX3" fmla="*/ 0 w 5995700"/>
                  <a:gd name="connsiteY3" fmla="*/ 5144012 h 5144012"/>
                  <a:gd name="connsiteX4" fmla="*/ 0 w 5995700"/>
                  <a:gd name="connsiteY4" fmla="*/ 0 h 5144012"/>
                  <a:gd name="connsiteX0" fmla="*/ 834887 w 5995700"/>
                  <a:gd name="connsiteY0" fmla="*/ 29817 h 5144012"/>
                  <a:gd name="connsiteX1" fmla="*/ 5995700 w 5995700"/>
                  <a:gd name="connsiteY1" fmla="*/ 0 h 5144012"/>
                  <a:gd name="connsiteX2" fmla="*/ 5995700 w 5995700"/>
                  <a:gd name="connsiteY2" fmla="*/ 5144012 h 5144012"/>
                  <a:gd name="connsiteX3" fmla="*/ 0 w 5995700"/>
                  <a:gd name="connsiteY3" fmla="*/ 5144012 h 5144012"/>
                  <a:gd name="connsiteX4" fmla="*/ 834887 w 5995700"/>
                  <a:gd name="connsiteY4" fmla="*/ 29817 h 5144012"/>
                  <a:gd name="connsiteX0" fmla="*/ 1192696 w 5995700"/>
                  <a:gd name="connsiteY0" fmla="*/ 0 h 5153952"/>
                  <a:gd name="connsiteX1" fmla="*/ 5995700 w 5995700"/>
                  <a:gd name="connsiteY1" fmla="*/ 9940 h 5153952"/>
                  <a:gd name="connsiteX2" fmla="*/ 5995700 w 5995700"/>
                  <a:gd name="connsiteY2" fmla="*/ 5153952 h 5153952"/>
                  <a:gd name="connsiteX3" fmla="*/ 0 w 5995700"/>
                  <a:gd name="connsiteY3" fmla="*/ 5153952 h 5153952"/>
                  <a:gd name="connsiteX4" fmla="*/ 1192696 w 5995700"/>
                  <a:gd name="connsiteY4" fmla="*/ 0 h 5153952"/>
                  <a:gd name="connsiteX0" fmla="*/ 1023731 w 5995700"/>
                  <a:gd name="connsiteY0" fmla="*/ 0 h 5144012"/>
                  <a:gd name="connsiteX1" fmla="*/ 5995700 w 5995700"/>
                  <a:gd name="connsiteY1" fmla="*/ 0 h 5144012"/>
                  <a:gd name="connsiteX2" fmla="*/ 5995700 w 5995700"/>
                  <a:gd name="connsiteY2" fmla="*/ 5144012 h 5144012"/>
                  <a:gd name="connsiteX3" fmla="*/ 0 w 5995700"/>
                  <a:gd name="connsiteY3" fmla="*/ 5144012 h 5144012"/>
                  <a:gd name="connsiteX4" fmla="*/ 1023731 w 5995700"/>
                  <a:gd name="connsiteY4" fmla="*/ 0 h 5144012"/>
                  <a:gd name="connsiteX0" fmla="*/ 1023731 w 5995700"/>
                  <a:gd name="connsiteY0" fmla="*/ 0 h 5144012"/>
                  <a:gd name="connsiteX1" fmla="*/ 5995700 w 5995700"/>
                  <a:gd name="connsiteY1" fmla="*/ 0 h 5144012"/>
                  <a:gd name="connsiteX2" fmla="*/ 5995700 w 5995700"/>
                  <a:gd name="connsiteY2" fmla="*/ 5144012 h 5144012"/>
                  <a:gd name="connsiteX3" fmla="*/ 0 w 5995700"/>
                  <a:gd name="connsiteY3" fmla="*/ 5144012 h 5144012"/>
                  <a:gd name="connsiteX4" fmla="*/ 1023731 w 5995700"/>
                  <a:gd name="connsiteY4" fmla="*/ 0 h 5144012"/>
                  <a:gd name="connsiteX0" fmla="*/ 1023731 w 5995700"/>
                  <a:gd name="connsiteY0" fmla="*/ 0 h 5144012"/>
                  <a:gd name="connsiteX1" fmla="*/ 5995700 w 5995700"/>
                  <a:gd name="connsiteY1" fmla="*/ 0 h 5144012"/>
                  <a:gd name="connsiteX2" fmla="*/ 5995700 w 5995700"/>
                  <a:gd name="connsiteY2" fmla="*/ 5144012 h 5144012"/>
                  <a:gd name="connsiteX3" fmla="*/ 0 w 5995700"/>
                  <a:gd name="connsiteY3" fmla="*/ 5144012 h 5144012"/>
                  <a:gd name="connsiteX4" fmla="*/ 1023731 w 5995700"/>
                  <a:gd name="connsiteY4" fmla="*/ 0 h 5144012"/>
                  <a:gd name="connsiteX0" fmla="*/ 1023731 w 5995700"/>
                  <a:gd name="connsiteY0" fmla="*/ 0 h 5144012"/>
                  <a:gd name="connsiteX1" fmla="*/ 5995700 w 5995700"/>
                  <a:gd name="connsiteY1" fmla="*/ 0 h 5144012"/>
                  <a:gd name="connsiteX2" fmla="*/ 5995700 w 5995700"/>
                  <a:gd name="connsiteY2" fmla="*/ 5144012 h 5144012"/>
                  <a:gd name="connsiteX3" fmla="*/ 0 w 5995700"/>
                  <a:gd name="connsiteY3" fmla="*/ 5144012 h 5144012"/>
                  <a:gd name="connsiteX4" fmla="*/ 1023731 w 5995700"/>
                  <a:gd name="connsiteY4" fmla="*/ 0 h 5144012"/>
                  <a:gd name="connsiteX0" fmla="*/ 1023731 w 5995700"/>
                  <a:gd name="connsiteY0" fmla="*/ 0 h 5144012"/>
                  <a:gd name="connsiteX1" fmla="*/ 5995700 w 5995700"/>
                  <a:gd name="connsiteY1" fmla="*/ 0 h 5144012"/>
                  <a:gd name="connsiteX2" fmla="*/ 5995700 w 5995700"/>
                  <a:gd name="connsiteY2" fmla="*/ 5144012 h 5144012"/>
                  <a:gd name="connsiteX3" fmla="*/ 0 w 5995700"/>
                  <a:gd name="connsiteY3" fmla="*/ 5144012 h 5144012"/>
                  <a:gd name="connsiteX4" fmla="*/ 1023731 w 5995700"/>
                  <a:gd name="connsiteY4" fmla="*/ 0 h 5144012"/>
                  <a:gd name="connsiteX0" fmla="*/ 1023731 w 5995700"/>
                  <a:gd name="connsiteY0" fmla="*/ 0 h 5144012"/>
                  <a:gd name="connsiteX1" fmla="*/ 5995700 w 5995700"/>
                  <a:gd name="connsiteY1" fmla="*/ 0 h 5144012"/>
                  <a:gd name="connsiteX2" fmla="*/ 5995700 w 5995700"/>
                  <a:gd name="connsiteY2" fmla="*/ 5144012 h 5144012"/>
                  <a:gd name="connsiteX3" fmla="*/ 0 w 5995700"/>
                  <a:gd name="connsiteY3" fmla="*/ 5144012 h 5144012"/>
                  <a:gd name="connsiteX4" fmla="*/ 1023731 w 5995700"/>
                  <a:gd name="connsiteY4" fmla="*/ 0 h 5144012"/>
                  <a:gd name="connsiteX0" fmla="*/ 954157 w 5926126"/>
                  <a:gd name="connsiteY0" fmla="*/ 0 h 5144012"/>
                  <a:gd name="connsiteX1" fmla="*/ 5926126 w 5926126"/>
                  <a:gd name="connsiteY1" fmla="*/ 0 h 5144012"/>
                  <a:gd name="connsiteX2" fmla="*/ 5926126 w 5926126"/>
                  <a:gd name="connsiteY2" fmla="*/ 5144012 h 5144012"/>
                  <a:gd name="connsiteX3" fmla="*/ 0 w 5926126"/>
                  <a:gd name="connsiteY3" fmla="*/ 4766325 h 5144012"/>
                  <a:gd name="connsiteX4" fmla="*/ 954157 w 5926126"/>
                  <a:gd name="connsiteY4" fmla="*/ 0 h 5144012"/>
                  <a:gd name="connsiteX0" fmla="*/ 954157 w 5936066"/>
                  <a:gd name="connsiteY0" fmla="*/ 0 h 4766325"/>
                  <a:gd name="connsiteX1" fmla="*/ 5926126 w 5936066"/>
                  <a:gd name="connsiteY1" fmla="*/ 0 h 4766325"/>
                  <a:gd name="connsiteX2" fmla="*/ 5936066 w 5936066"/>
                  <a:gd name="connsiteY2" fmla="*/ 2549899 h 4766325"/>
                  <a:gd name="connsiteX3" fmla="*/ 0 w 5936066"/>
                  <a:gd name="connsiteY3" fmla="*/ 4766325 h 4766325"/>
                  <a:gd name="connsiteX4" fmla="*/ 954157 w 5936066"/>
                  <a:gd name="connsiteY4" fmla="*/ 0 h 4766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36066" h="4766325">
                    <a:moveTo>
                      <a:pt x="954157" y="0"/>
                    </a:moveTo>
                    <a:lnTo>
                      <a:pt x="5926126" y="0"/>
                    </a:lnTo>
                    <a:cubicBezTo>
                      <a:pt x="5929439" y="849966"/>
                      <a:pt x="5932753" y="1699933"/>
                      <a:pt x="5936066" y="2549899"/>
                    </a:cubicBezTo>
                    <a:lnTo>
                      <a:pt x="0" y="4766325"/>
                    </a:lnTo>
                    <a:cubicBezTo>
                      <a:pt x="341244" y="3051654"/>
                      <a:pt x="1775791" y="2072482"/>
                      <a:pt x="95415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0" name="MH_Other_4"/>
            <p:cNvSpPr/>
            <p:nvPr>
              <p:custDataLst>
                <p:tags r:id="rId2"/>
              </p:custDataLst>
            </p:nvPr>
          </p:nvSpPr>
          <p:spPr>
            <a:xfrm>
              <a:off x="4866172" y="3445853"/>
              <a:ext cx="571437" cy="572627"/>
            </a:xfrm>
            <a:prstGeom prst="ellipse">
              <a:avLst/>
            </a:prstGeom>
            <a:solidFill>
              <a:srgbClr val="FFFFFF"/>
            </a:solidFill>
            <a:ln w="57150" cap="flat" cmpd="sng" algn="ctr">
              <a:solidFill>
                <a:schemeClr val="accent2"/>
              </a:solidFill>
              <a:prstDash val="solid"/>
            </a:ln>
            <a:effectLst/>
          </p:spPr>
          <p:txBody>
            <a:bodyPr lIns="0" tIns="0" rIns="0" bIns="0" anchor="ctr"/>
            <a:lstStyle/>
            <a:p>
              <a:pPr algn="ctr">
                <a:defRPr/>
              </a:pPr>
              <a:r>
                <a:rPr lang="en-US" altLang="zh-CN" sz="2999" kern="0" dirty="0">
                  <a:solidFill>
                    <a:schemeClr val="accent2"/>
                  </a:solidFill>
                  <a:latin typeface="Arial" panose="020B0604020202020204" pitchFamily="34" charset="0"/>
                  <a:ea typeface="微软雅黑" panose="020B0503020204020204" pitchFamily="34" charset="-122"/>
                  <a:sym typeface="Arial" panose="020B0604020202020204" pitchFamily="34" charset="0"/>
                </a:rPr>
                <a:t>4</a:t>
              </a:r>
            </a:p>
          </p:txBody>
        </p:sp>
        <p:sp>
          <p:nvSpPr>
            <p:cNvPr id="11" name="MH_Others_1"/>
            <p:cNvSpPr txBox="1"/>
            <p:nvPr>
              <p:custDataLst>
                <p:tags r:id="rId3"/>
              </p:custDataLst>
            </p:nvPr>
          </p:nvSpPr>
          <p:spPr>
            <a:xfrm>
              <a:off x="677366" y="2205678"/>
              <a:ext cx="2043551" cy="615553"/>
            </a:xfrm>
            <a:prstGeom prst="rect">
              <a:avLst/>
            </a:prstGeom>
            <a:noFill/>
          </p:spPr>
          <p:txBody>
            <a:bodyPr vert="horz" wrap="square" lIns="0" tIns="0" rIns="0" bIns="0" rtlCol="0" anchor="ctr" anchorCtr="0">
              <a:spAutoFit/>
            </a:bodyPr>
            <a:lstStyle/>
            <a:p>
              <a:pPr algn="ctr"/>
              <a:r>
                <a:rPr lang="zh-CN" altLang="en-US" sz="40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目录</a:t>
              </a:r>
            </a:p>
          </p:txBody>
        </p:sp>
        <p:sp>
          <p:nvSpPr>
            <p:cNvPr id="17" name="MH_Others_2"/>
            <p:cNvSpPr txBox="1"/>
            <p:nvPr>
              <p:custDataLst>
                <p:tags r:id="rId4"/>
              </p:custDataLst>
            </p:nvPr>
          </p:nvSpPr>
          <p:spPr>
            <a:xfrm>
              <a:off x="735811" y="2797555"/>
              <a:ext cx="2022909" cy="306366"/>
            </a:xfrm>
            <a:prstGeom prst="rect">
              <a:avLst/>
            </a:prstGeom>
            <a:noFill/>
          </p:spPr>
          <p:txBody>
            <a:bodyPr wrap="square" lIns="0" tIns="0" rIns="0" bIns="0">
              <a:spAutoFit/>
            </a:bodyPr>
            <a:lstStyle/>
            <a:p>
              <a:pPr algn="ctr">
                <a:defRPr/>
              </a:pPr>
              <a:r>
                <a:rPr lang="en-US" altLang="zh-CN" sz="1991" b="1" dirty="0">
                  <a:solidFill>
                    <a:schemeClr val="accent1"/>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1991"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MH_Text_3"/>
            <p:cNvSpPr/>
            <p:nvPr>
              <p:custDataLst>
                <p:tags r:id="rId5"/>
              </p:custDataLst>
            </p:nvPr>
          </p:nvSpPr>
          <p:spPr>
            <a:xfrm>
              <a:off x="5642550" y="2836024"/>
              <a:ext cx="1924210" cy="350224"/>
            </a:xfrm>
            <a:prstGeom prst="rect">
              <a:avLst/>
            </a:prstGeom>
          </p:spPr>
          <p:txBody>
            <a:bodyPr wrap="square" lIns="0" tIns="0" rIns="0" bIns="0" anchor="ctr">
              <a:spAutoFit/>
            </a:bodyPr>
            <a:lstStyle/>
            <a:p>
              <a:pPr lvl="0"/>
              <a:r>
                <a:rPr lang="zh-CN" altLang="en-US" sz="2276"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特色创新</a:t>
              </a:r>
              <a:endParaRPr lang="en-US" altLang="zh-CN" sz="2276"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MH_Text_3">
              <a:extLst>
                <a:ext uri="{FF2B5EF4-FFF2-40B4-BE49-F238E27FC236}">
                  <a16:creationId xmlns:a16="http://schemas.microsoft.com/office/drawing/2014/main" id="{31E6F4B7-8E21-4310-B065-ABBE36821F50}"/>
                </a:ext>
              </a:extLst>
            </p:cNvPr>
            <p:cNvSpPr/>
            <p:nvPr>
              <p:custDataLst>
                <p:tags r:id="rId6"/>
              </p:custDataLst>
            </p:nvPr>
          </p:nvSpPr>
          <p:spPr>
            <a:xfrm>
              <a:off x="5642550" y="3589932"/>
              <a:ext cx="1924210" cy="350224"/>
            </a:xfrm>
            <a:prstGeom prst="rect">
              <a:avLst/>
            </a:prstGeom>
          </p:spPr>
          <p:txBody>
            <a:bodyPr wrap="square" lIns="0" tIns="0" rIns="0" bIns="0" anchor="ctr">
              <a:spAutoFit/>
            </a:bodyPr>
            <a:lstStyle/>
            <a:p>
              <a:pPr lvl="0"/>
              <a:r>
                <a:rPr lang="zh-CN" altLang="en-US" sz="2276"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商业计划</a:t>
              </a:r>
              <a:endParaRPr lang="en-US" altLang="zh-CN" sz="2276"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6" name="图片 25"/>
            <p:cNvPicPr>
              <a:picLocks noChangeAspect="1"/>
            </p:cNvPicPr>
            <p:nvPr/>
          </p:nvPicPr>
          <p:blipFill rotWithShape="1">
            <a:blip r:embed="rId17"/>
            <a:srcRect t="69663" r="41000" b="4421"/>
            <a:stretch/>
          </p:blipFill>
          <p:spPr>
            <a:xfrm>
              <a:off x="0" y="3695798"/>
              <a:ext cx="4392174" cy="1457323"/>
            </a:xfrm>
            <a:prstGeom prst="rect">
              <a:avLst/>
            </a:prstGeom>
          </p:spPr>
        </p:pic>
        <p:sp>
          <p:nvSpPr>
            <p:cNvPr id="4" name="矩形 3"/>
            <p:cNvSpPr/>
            <p:nvPr/>
          </p:nvSpPr>
          <p:spPr>
            <a:xfrm rot="2949885">
              <a:off x="3450005" y="3445265"/>
              <a:ext cx="1252330" cy="7604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 name="组 5"/>
            <p:cNvGrpSpPr/>
            <p:nvPr/>
          </p:nvGrpSpPr>
          <p:grpSpPr>
            <a:xfrm>
              <a:off x="2340342" y="2688726"/>
              <a:ext cx="6194533" cy="2542335"/>
              <a:chOff x="2340342" y="2688726"/>
              <a:chExt cx="6194533" cy="2542335"/>
            </a:xfrm>
          </p:grpSpPr>
          <p:grpSp>
            <p:nvGrpSpPr>
              <p:cNvPr id="5" name="组 4"/>
              <p:cNvGrpSpPr/>
              <p:nvPr/>
            </p:nvGrpSpPr>
            <p:grpSpPr>
              <a:xfrm>
                <a:off x="2340342" y="2688726"/>
                <a:ext cx="6194533" cy="2542335"/>
                <a:chOff x="2340342" y="2636192"/>
                <a:chExt cx="6194533" cy="2542335"/>
              </a:xfrm>
            </p:grpSpPr>
            <p:sp>
              <p:nvSpPr>
                <p:cNvPr id="23" name="矩形 1"/>
                <p:cNvSpPr/>
                <p:nvPr/>
              </p:nvSpPr>
              <p:spPr>
                <a:xfrm>
                  <a:off x="2340342" y="2636192"/>
                  <a:ext cx="6194533" cy="2516929"/>
                </a:xfrm>
                <a:custGeom>
                  <a:avLst/>
                  <a:gdLst>
                    <a:gd name="connsiteX0" fmla="*/ 0 w 5995700"/>
                    <a:gd name="connsiteY0" fmla="*/ 0 h 5144012"/>
                    <a:gd name="connsiteX1" fmla="*/ 5995700 w 5995700"/>
                    <a:gd name="connsiteY1" fmla="*/ 0 h 5144012"/>
                    <a:gd name="connsiteX2" fmla="*/ 5995700 w 5995700"/>
                    <a:gd name="connsiteY2" fmla="*/ 5144012 h 5144012"/>
                    <a:gd name="connsiteX3" fmla="*/ 0 w 5995700"/>
                    <a:gd name="connsiteY3" fmla="*/ 5144012 h 5144012"/>
                    <a:gd name="connsiteX4" fmla="*/ 0 w 5995700"/>
                    <a:gd name="connsiteY4" fmla="*/ 0 h 5144012"/>
                    <a:gd name="connsiteX0" fmla="*/ 834887 w 5995700"/>
                    <a:gd name="connsiteY0" fmla="*/ 29817 h 5144012"/>
                    <a:gd name="connsiteX1" fmla="*/ 5995700 w 5995700"/>
                    <a:gd name="connsiteY1" fmla="*/ 0 h 5144012"/>
                    <a:gd name="connsiteX2" fmla="*/ 5995700 w 5995700"/>
                    <a:gd name="connsiteY2" fmla="*/ 5144012 h 5144012"/>
                    <a:gd name="connsiteX3" fmla="*/ 0 w 5995700"/>
                    <a:gd name="connsiteY3" fmla="*/ 5144012 h 5144012"/>
                    <a:gd name="connsiteX4" fmla="*/ 834887 w 5995700"/>
                    <a:gd name="connsiteY4" fmla="*/ 29817 h 5144012"/>
                    <a:gd name="connsiteX0" fmla="*/ 1192696 w 5995700"/>
                    <a:gd name="connsiteY0" fmla="*/ 0 h 5153952"/>
                    <a:gd name="connsiteX1" fmla="*/ 5995700 w 5995700"/>
                    <a:gd name="connsiteY1" fmla="*/ 9940 h 5153952"/>
                    <a:gd name="connsiteX2" fmla="*/ 5995700 w 5995700"/>
                    <a:gd name="connsiteY2" fmla="*/ 5153952 h 5153952"/>
                    <a:gd name="connsiteX3" fmla="*/ 0 w 5995700"/>
                    <a:gd name="connsiteY3" fmla="*/ 5153952 h 5153952"/>
                    <a:gd name="connsiteX4" fmla="*/ 1192696 w 5995700"/>
                    <a:gd name="connsiteY4" fmla="*/ 0 h 5153952"/>
                    <a:gd name="connsiteX0" fmla="*/ 1023731 w 5995700"/>
                    <a:gd name="connsiteY0" fmla="*/ 0 h 5144012"/>
                    <a:gd name="connsiteX1" fmla="*/ 5995700 w 5995700"/>
                    <a:gd name="connsiteY1" fmla="*/ 0 h 5144012"/>
                    <a:gd name="connsiteX2" fmla="*/ 5995700 w 5995700"/>
                    <a:gd name="connsiteY2" fmla="*/ 5144012 h 5144012"/>
                    <a:gd name="connsiteX3" fmla="*/ 0 w 5995700"/>
                    <a:gd name="connsiteY3" fmla="*/ 5144012 h 5144012"/>
                    <a:gd name="connsiteX4" fmla="*/ 1023731 w 5995700"/>
                    <a:gd name="connsiteY4" fmla="*/ 0 h 5144012"/>
                    <a:gd name="connsiteX0" fmla="*/ 1023731 w 5995700"/>
                    <a:gd name="connsiteY0" fmla="*/ 0 h 5144012"/>
                    <a:gd name="connsiteX1" fmla="*/ 5995700 w 5995700"/>
                    <a:gd name="connsiteY1" fmla="*/ 0 h 5144012"/>
                    <a:gd name="connsiteX2" fmla="*/ 5995700 w 5995700"/>
                    <a:gd name="connsiteY2" fmla="*/ 5144012 h 5144012"/>
                    <a:gd name="connsiteX3" fmla="*/ 0 w 5995700"/>
                    <a:gd name="connsiteY3" fmla="*/ 5144012 h 5144012"/>
                    <a:gd name="connsiteX4" fmla="*/ 1023731 w 5995700"/>
                    <a:gd name="connsiteY4" fmla="*/ 0 h 5144012"/>
                    <a:gd name="connsiteX0" fmla="*/ 1023731 w 5995700"/>
                    <a:gd name="connsiteY0" fmla="*/ 0 h 5144012"/>
                    <a:gd name="connsiteX1" fmla="*/ 5995700 w 5995700"/>
                    <a:gd name="connsiteY1" fmla="*/ 0 h 5144012"/>
                    <a:gd name="connsiteX2" fmla="*/ 5995700 w 5995700"/>
                    <a:gd name="connsiteY2" fmla="*/ 5144012 h 5144012"/>
                    <a:gd name="connsiteX3" fmla="*/ 0 w 5995700"/>
                    <a:gd name="connsiteY3" fmla="*/ 5144012 h 5144012"/>
                    <a:gd name="connsiteX4" fmla="*/ 1023731 w 5995700"/>
                    <a:gd name="connsiteY4" fmla="*/ 0 h 5144012"/>
                    <a:gd name="connsiteX0" fmla="*/ 1023731 w 5995700"/>
                    <a:gd name="connsiteY0" fmla="*/ 0 h 5144012"/>
                    <a:gd name="connsiteX1" fmla="*/ 5995700 w 5995700"/>
                    <a:gd name="connsiteY1" fmla="*/ 0 h 5144012"/>
                    <a:gd name="connsiteX2" fmla="*/ 5995700 w 5995700"/>
                    <a:gd name="connsiteY2" fmla="*/ 5144012 h 5144012"/>
                    <a:gd name="connsiteX3" fmla="*/ 0 w 5995700"/>
                    <a:gd name="connsiteY3" fmla="*/ 5144012 h 5144012"/>
                    <a:gd name="connsiteX4" fmla="*/ 1023731 w 5995700"/>
                    <a:gd name="connsiteY4" fmla="*/ 0 h 5144012"/>
                    <a:gd name="connsiteX0" fmla="*/ 1023731 w 5995700"/>
                    <a:gd name="connsiteY0" fmla="*/ 0 h 5144012"/>
                    <a:gd name="connsiteX1" fmla="*/ 5995700 w 5995700"/>
                    <a:gd name="connsiteY1" fmla="*/ 0 h 5144012"/>
                    <a:gd name="connsiteX2" fmla="*/ 5995700 w 5995700"/>
                    <a:gd name="connsiteY2" fmla="*/ 5144012 h 5144012"/>
                    <a:gd name="connsiteX3" fmla="*/ 0 w 5995700"/>
                    <a:gd name="connsiteY3" fmla="*/ 5144012 h 5144012"/>
                    <a:gd name="connsiteX4" fmla="*/ 1023731 w 5995700"/>
                    <a:gd name="connsiteY4" fmla="*/ 0 h 5144012"/>
                    <a:gd name="connsiteX0" fmla="*/ 1023731 w 5995700"/>
                    <a:gd name="connsiteY0" fmla="*/ 0 h 5144012"/>
                    <a:gd name="connsiteX1" fmla="*/ 5995700 w 5995700"/>
                    <a:gd name="connsiteY1" fmla="*/ 0 h 5144012"/>
                    <a:gd name="connsiteX2" fmla="*/ 5995700 w 5995700"/>
                    <a:gd name="connsiteY2" fmla="*/ 5144012 h 5144012"/>
                    <a:gd name="connsiteX3" fmla="*/ 0 w 5995700"/>
                    <a:gd name="connsiteY3" fmla="*/ 5144012 h 5144012"/>
                    <a:gd name="connsiteX4" fmla="*/ 1023731 w 5995700"/>
                    <a:gd name="connsiteY4" fmla="*/ 0 h 5144012"/>
                    <a:gd name="connsiteX0" fmla="*/ 954157 w 5926126"/>
                    <a:gd name="connsiteY0" fmla="*/ 0 h 5144012"/>
                    <a:gd name="connsiteX1" fmla="*/ 5926126 w 5926126"/>
                    <a:gd name="connsiteY1" fmla="*/ 0 h 5144012"/>
                    <a:gd name="connsiteX2" fmla="*/ 5926126 w 5926126"/>
                    <a:gd name="connsiteY2" fmla="*/ 5144012 h 5144012"/>
                    <a:gd name="connsiteX3" fmla="*/ 0 w 5926126"/>
                    <a:gd name="connsiteY3" fmla="*/ 4766325 h 5144012"/>
                    <a:gd name="connsiteX4" fmla="*/ 954157 w 5926126"/>
                    <a:gd name="connsiteY4" fmla="*/ 0 h 5144012"/>
                    <a:gd name="connsiteX0" fmla="*/ 954157 w 5936066"/>
                    <a:gd name="connsiteY0" fmla="*/ 0 h 4766325"/>
                    <a:gd name="connsiteX1" fmla="*/ 5926126 w 5936066"/>
                    <a:gd name="connsiteY1" fmla="*/ 0 h 4766325"/>
                    <a:gd name="connsiteX2" fmla="*/ 5936066 w 5936066"/>
                    <a:gd name="connsiteY2" fmla="*/ 2549899 h 4766325"/>
                    <a:gd name="connsiteX3" fmla="*/ 0 w 5936066"/>
                    <a:gd name="connsiteY3" fmla="*/ 4766325 h 4766325"/>
                    <a:gd name="connsiteX4" fmla="*/ 954157 w 5936066"/>
                    <a:gd name="connsiteY4" fmla="*/ 0 h 4766325"/>
                    <a:gd name="connsiteX0" fmla="*/ 2117035 w 7098944"/>
                    <a:gd name="connsiteY0" fmla="*/ 0 h 2698986"/>
                    <a:gd name="connsiteX1" fmla="*/ 7089004 w 7098944"/>
                    <a:gd name="connsiteY1" fmla="*/ 0 h 2698986"/>
                    <a:gd name="connsiteX2" fmla="*/ 7098944 w 7098944"/>
                    <a:gd name="connsiteY2" fmla="*/ 2549899 h 2698986"/>
                    <a:gd name="connsiteX3" fmla="*/ 0 w 7098944"/>
                    <a:gd name="connsiteY3" fmla="*/ 2698986 h 2698986"/>
                    <a:gd name="connsiteX4" fmla="*/ 2117035 w 7098944"/>
                    <a:gd name="connsiteY4" fmla="*/ 0 h 2698986"/>
                    <a:gd name="connsiteX0" fmla="*/ 2007705 w 7098944"/>
                    <a:gd name="connsiteY0" fmla="*/ 99391 h 2698986"/>
                    <a:gd name="connsiteX1" fmla="*/ 7089004 w 7098944"/>
                    <a:gd name="connsiteY1" fmla="*/ 0 h 2698986"/>
                    <a:gd name="connsiteX2" fmla="*/ 7098944 w 7098944"/>
                    <a:gd name="connsiteY2" fmla="*/ 2549899 h 2698986"/>
                    <a:gd name="connsiteX3" fmla="*/ 0 w 7098944"/>
                    <a:gd name="connsiteY3" fmla="*/ 2698986 h 2698986"/>
                    <a:gd name="connsiteX4" fmla="*/ 2007705 w 7098944"/>
                    <a:gd name="connsiteY4" fmla="*/ 99391 h 2698986"/>
                    <a:gd name="connsiteX0" fmla="*/ 2007705 w 7098944"/>
                    <a:gd name="connsiteY0" fmla="*/ 99391 h 2698986"/>
                    <a:gd name="connsiteX1" fmla="*/ 7089004 w 7098944"/>
                    <a:gd name="connsiteY1" fmla="*/ 0 h 2698986"/>
                    <a:gd name="connsiteX2" fmla="*/ 7098944 w 7098944"/>
                    <a:gd name="connsiteY2" fmla="*/ 2549899 h 2698986"/>
                    <a:gd name="connsiteX3" fmla="*/ 0 w 7098944"/>
                    <a:gd name="connsiteY3" fmla="*/ 2698986 h 2698986"/>
                    <a:gd name="connsiteX4" fmla="*/ 2007705 w 7098944"/>
                    <a:gd name="connsiteY4" fmla="*/ 99391 h 2698986"/>
                    <a:gd name="connsiteX0" fmla="*/ 1630018 w 6721257"/>
                    <a:gd name="connsiteY0" fmla="*/ 99391 h 2549899"/>
                    <a:gd name="connsiteX1" fmla="*/ 6711317 w 6721257"/>
                    <a:gd name="connsiteY1" fmla="*/ 0 h 2549899"/>
                    <a:gd name="connsiteX2" fmla="*/ 6721257 w 6721257"/>
                    <a:gd name="connsiteY2" fmla="*/ 2549899 h 2549899"/>
                    <a:gd name="connsiteX3" fmla="*/ 0 w 6721257"/>
                    <a:gd name="connsiteY3" fmla="*/ 2301421 h 2549899"/>
                    <a:gd name="connsiteX4" fmla="*/ 1630018 w 6721257"/>
                    <a:gd name="connsiteY4" fmla="*/ 99391 h 2549899"/>
                    <a:gd name="connsiteX0" fmla="*/ 1292087 w 6383326"/>
                    <a:gd name="connsiteY0" fmla="*/ 99391 h 2549899"/>
                    <a:gd name="connsiteX1" fmla="*/ 6373386 w 6383326"/>
                    <a:gd name="connsiteY1" fmla="*/ 0 h 2549899"/>
                    <a:gd name="connsiteX2" fmla="*/ 6383326 w 6383326"/>
                    <a:gd name="connsiteY2" fmla="*/ 2549899 h 2549899"/>
                    <a:gd name="connsiteX3" fmla="*/ 0 w 6383326"/>
                    <a:gd name="connsiteY3" fmla="*/ 2052943 h 2549899"/>
                    <a:gd name="connsiteX4" fmla="*/ 1292087 w 6383326"/>
                    <a:gd name="connsiteY4" fmla="*/ 99391 h 2549899"/>
                    <a:gd name="connsiteX0" fmla="*/ 1292087 w 6383326"/>
                    <a:gd name="connsiteY0" fmla="*/ 99391 h 2549899"/>
                    <a:gd name="connsiteX1" fmla="*/ 6373386 w 6383326"/>
                    <a:gd name="connsiteY1" fmla="*/ 0 h 2549899"/>
                    <a:gd name="connsiteX2" fmla="*/ 6383326 w 6383326"/>
                    <a:gd name="connsiteY2" fmla="*/ 2549899 h 2549899"/>
                    <a:gd name="connsiteX3" fmla="*/ 677328 w 6383326"/>
                    <a:gd name="connsiteY3" fmla="*/ 1689983 h 2549899"/>
                    <a:gd name="connsiteX4" fmla="*/ 0 w 6383326"/>
                    <a:gd name="connsiteY4" fmla="*/ 2052943 h 2549899"/>
                    <a:gd name="connsiteX5" fmla="*/ 1292087 w 6383326"/>
                    <a:gd name="connsiteY5" fmla="*/ 99391 h 2549899"/>
                    <a:gd name="connsiteX0" fmla="*/ 1401418 w 6492657"/>
                    <a:gd name="connsiteY0" fmla="*/ 99391 h 2549899"/>
                    <a:gd name="connsiteX1" fmla="*/ 6482717 w 6492657"/>
                    <a:gd name="connsiteY1" fmla="*/ 0 h 2549899"/>
                    <a:gd name="connsiteX2" fmla="*/ 6492657 w 6492657"/>
                    <a:gd name="connsiteY2" fmla="*/ 2549899 h 2549899"/>
                    <a:gd name="connsiteX3" fmla="*/ 786659 w 6492657"/>
                    <a:gd name="connsiteY3" fmla="*/ 1689983 h 2549899"/>
                    <a:gd name="connsiteX4" fmla="*/ 0 w 6492657"/>
                    <a:gd name="connsiteY4" fmla="*/ 2013187 h 2549899"/>
                    <a:gd name="connsiteX5" fmla="*/ 1401418 w 6492657"/>
                    <a:gd name="connsiteY5" fmla="*/ 99391 h 2549899"/>
                    <a:gd name="connsiteX0" fmla="*/ 1401418 w 6492657"/>
                    <a:gd name="connsiteY0" fmla="*/ 99391 h 2549899"/>
                    <a:gd name="connsiteX1" fmla="*/ 6482717 w 6492657"/>
                    <a:gd name="connsiteY1" fmla="*/ 0 h 2549899"/>
                    <a:gd name="connsiteX2" fmla="*/ 6492657 w 6492657"/>
                    <a:gd name="connsiteY2" fmla="*/ 2549899 h 2549899"/>
                    <a:gd name="connsiteX3" fmla="*/ 786659 w 6492657"/>
                    <a:gd name="connsiteY3" fmla="*/ 1689983 h 2549899"/>
                    <a:gd name="connsiteX4" fmla="*/ 0 w 6492657"/>
                    <a:gd name="connsiteY4" fmla="*/ 2013187 h 2549899"/>
                    <a:gd name="connsiteX5" fmla="*/ 1401418 w 6492657"/>
                    <a:gd name="connsiteY5" fmla="*/ 99391 h 2549899"/>
                    <a:gd name="connsiteX0" fmla="*/ 1401418 w 6492657"/>
                    <a:gd name="connsiteY0" fmla="*/ 99391 h 2549899"/>
                    <a:gd name="connsiteX1" fmla="*/ 6482717 w 6492657"/>
                    <a:gd name="connsiteY1" fmla="*/ 0 h 2549899"/>
                    <a:gd name="connsiteX2" fmla="*/ 6492657 w 6492657"/>
                    <a:gd name="connsiteY2" fmla="*/ 2549899 h 2549899"/>
                    <a:gd name="connsiteX3" fmla="*/ 786659 w 6492657"/>
                    <a:gd name="connsiteY3" fmla="*/ 1689983 h 2549899"/>
                    <a:gd name="connsiteX4" fmla="*/ 0 w 6492657"/>
                    <a:gd name="connsiteY4" fmla="*/ 2013187 h 2549899"/>
                    <a:gd name="connsiteX5" fmla="*/ 1401418 w 6492657"/>
                    <a:gd name="connsiteY5" fmla="*/ 99391 h 2549899"/>
                    <a:gd name="connsiteX0" fmla="*/ 1401418 w 6492657"/>
                    <a:gd name="connsiteY0" fmla="*/ 99391 h 2549899"/>
                    <a:gd name="connsiteX1" fmla="*/ 6482717 w 6492657"/>
                    <a:gd name="connsiteY1" fmla="*/ 0 h 2549899"/>
                    <a:gd name="connsiteX2" fmla="*/ 6492657 w 6492657"/>
                    <a:gd name="connsiteY2" fmla="*/ 2549899 h 2549899"/>
                    <a:gd name="connsiteX3" fmla="*/ 786659 w 6492657"/>
                    <a:gd name="connsiteY3" fmla="*/ 1689983 h 2549899"/>
                    <a:gd name="connsiteX4" fmla="*/ 0 w 6492657"/>
                    <a:gd name="connsiteY4" fmla="*/ 2013187 h 2549899"/>
                    <a:gd name="connsiteX5" fmla="*/ 1401418 w 6492657"/>
                    <a:gd name="connsiteY5" fmla="*/ 99391 h 2549899"/>
                    <a:gd name="connsiteX0" fmla="*/ 1083365 w 6174604"/>
                    <a:gd name="connsiteY0" fmla="*/ 99391 h 2549899"/>
                    <a:gd name="connsiteX1" fmla="*/ 6164664 w 6174604"/>
                    <a:gd name="connsiteY1" fmla="*/ 0 h 2549899"/>
                    <a:gd name="connsiteX2" fmla="*/ 6174604 w 6174604"/>
                    <a:gd name="connsiteY2" fmla="*/ 2549899 h 2549899"/>
                    <a:gd name="connsiteX3" fmla="*/ 468606 w 6174604"/>
                    <a:gd name="connsiteY3" fmla="*/ 1689983 h 2549899"/>
                    <a:gd name="connsiteX4" fmla="*/ 0 w 6174604"/>
                    <a:gd name="connsiteY4" fmla="*/ 929822 h 2549899"/>
                    <a:gd name="connsiteX5" fmla="*/ 1083365 w 6174604"/>
                    <a:gd name="connsiteY5" fmla="*/ 99391 h 2549899"/>
                    <a:gd name="connsiteX0" fmla="*/ 1083365 w 6174604"/>
                    <a:gd name="connsiteY0" fmla="*/ 99391 h 2549899"/>
                    <a:gd name="connsiteX1" fmla="*/ 6164664 w 6174604"/>
                    <a:gd name="connsiteY1" fmla="*/ 0 h 2549899"/>
                    <a:gd name="connsiteX2" fmla="*/ 6174604 w 6174604"/>
                    <a:gd name="connsiteY2" fmla="*/ 2549899 h 2549899"/>
                    <a:gd name="connsiteX3" fmla="*/ 468606 w 6174604"/>
                    <a:gd name="connsiteY3" fmla="*/ 1689983 h 2549899"/>
                    <a:gd name="connsiteX4" fmla="*/ 0 w 6174604"/>
                    <a:gd name="connsiteY4" fmla="*/ 929822 h 2549899"/>
                    <a:gd name="connsiteX5" fmla="*/ 1083365 w 6174604"/>
                    <a:gd name="connsiteY5" fmla="*/ 99391 h 2549899"/>
                    <a:gd name="connsiteX0" fmla="*/ 1083365 w 6174604"/>
                    <a:gd name="connsiteY0" fmla="*/ 99391 h 2549899"/>
                    <a:gd name="connsiteX1" fmla="*/ 6164664 w 6174604"/>
                    <a:gd name="connsiteY1" fmla="*/ 0 h 2549899"/>
                    <a:gd name="connsiteX2" fmla="*/ 6174604 w 6174604"/>
                    <a:gd name="connsiteY2" fmla="*/ 2549899 h 2549899"/>
                    <a:gd name="connsiteX3" fmla="*/ 468606 w 6174604"/>
                    <a:gd name="connsiteY3" fmla="*/ 1689983 h 2549899"/>
                    <a:gd name="connsiteX4" fmla="*/ 0 w 6174604"/>
                    <a:gd name="connsiteY4" fmla="*/ 929822 h 2549899"/>
                    <a:gd name="connsiteX5" fmla="*/ 1083365 w 6174604"/>
                    <a:gd name="connsiteY5" fmla="*/ 99391 h 2549899"/>
                    <a:gd name="connsiteX0" fmla="*/ 1361660 w 6174604"/>
                    <a:gd name="connsiteY0" fmla="*/ 0 h 2758621"/>
                    <a:gd name="connsiteX1" fmla="*/ 6164664 w 6174604"/>
                    <a:gd name="connsiteY1" fmla="*/ 208722 h 2758621"/>
                    <a:gd name="connsiteX2" fmla="*/ 6174604 w 6174604"/>
                    <a:gd name="connsiteY2" fmla="*/ 2758621 h 2758621"/>
                    <a:gd name="connsiteX3" fmla="*/ 468606 w 6174604"/>
                    <a:gd name="connsiteY3" fmla="*/ 1898705 h 2758621"/>
                    <a:gd name="connsiteX4" fmla="*/ 0 w 6174604"/>
                    <a:gd name="connsiteY4" fmla="*/ 1138544 h 2758621"/>
                    <a:gd name="connsiteX5" fmla="*/ 1361660 w 6174604"/>
                    <a:gd name="connsiteY5" fmla="*/ 0 h 2758621"/>
                    <a:gd name="connsiteX0" fmla="*/ 1361660 w 6174604"/>
                    <a:gd name="connsiteY0" fmla="*/ 0 h 2758621"/>
                    <a:gd name="connsiteX1" fmla="*/ 6164664 w 6174604"/>
                    <a:gd name="connsiteY1" fmla="*/ 208722 h 2758621"/>
                    <a:gd name="connsiteX2" fmla="*/ 6174604 w 6174604"/>
                    <a:gd name="connsiteY2" fmla="*/ 2758621 h 2758621"/>
                    <a:gd name="connsiteX3" fmla="*/ 1462519 w 6174604"/>
                    <a:gd name="connsiteY3" fmla="*/ 1173149 h 2758621"/>
                    <a:gd name="connsiteX4" fmla="*/ 0 w 6174604"/>
                    <a:gd name="connsiteY4" fmla="*/ 1138544 h 2758621"/>
                    <a:gd name="connsiteX5" fmla="*/ 1361660 w 6174604"/>
                    <a:gd name="connsiteY5" fmla="*/ 0 h 2758621"/>
                    <a:gd name="connsiteX0" fmla="*/ 1361660 w 6174604"/>
                    <a:gd name="connsiteY0" fmla="*/ 0 h 2758621"/>
                    <a:gd name="connsiteX1" fmla="*/ 6164664 w 6174604"/>
                    <a:gd name="connsiteY1" fmla="*/ 208722 h 2758621"/>
                    <a:gd name="connsiteX2" fmla="*/ 6174604 w 6174604"/>
                    <a:gd name="connsiteY2" fmla="*/ 2758621 h 2758621"/>
                    <a:gd name="connsiteX3" fmla="*/ 1561911 w 6174604"/>
                    <a:gd name="connsiteY3" fmla="*/ 865036 h 2758621"/>
                    <a:gd name="connsiteX4" fmla="*/ 0 w 6174604"/>
                    <a:gd name="connsiteY4" fmla="*/ 1138544 h 2758621"/>
                    <a:gd name="connsiteX5" fmla="*/ 1361660 w 6174604"/>
                    <a:gd name="connsiteY5" fmla="*/ 0 h 2758621"/>
                    <a:gd name="connsiteX0" fmla="*/ 1361660 w 6174604"/>
                    <a:gd name="connsiteY0" fmla="*/ 0 h 2758621"/>
                    <a:gd name="connsiteX1" fmla="*/ 6164664 w 6174604"/>
                    <a:gd name="connsiteY1" fmla="*/ 208722 h 2758621"/>
                    <a:gd name="connsiteX2" fmla="*/ 6174604 w 6174604"/>
                    <a:gd name="connsiteY2" fmla="*/ 2758621 h 2758621"/>
                    <a:gd name="connsiteX3" fmla="*/ 1512215 w 6174604"/>
                    <a:gd name="connsiteY3" fmla="*/ 666254 h 2758621"/>
                    <a:gd name="connsiteX4" fmla="*/ 0 w 6174604"/>
                    <a:gd name="connsiteY4" fmla="*/ 1138544 h 2758621"/>
                    <a:gd name="connsiteX5" fmla="*/ 1361660 w 6174604"/>
                    <a:gd name="connsiteY5" fmla="*/ 0 h 2758621"/>
                    <a:gd name="connsiteX0" fmla="*/ 1391477 w 6204421"/>
                    <a:gd name="connsiteY0" fmla="*/ 0 h 2758621"/>
                    <a:gd name="connsiteX1" fmla="*/ 6194481 w 6204421"/>
                    <a:gd name="connsiteY1" fmla="*/ 208722 h 2758621"/>
                    <a:gd name="connsiteX2" fmla="*/ 6204421 w 6204421"/>
                    <a:gd name="connsiteY2" fmla="*/ 2758621 h 2758621"/>
                    <a:gd name="connsiteX3" fmla="*/ 1542032 w 6204421"/>
                    <a:gd name="connsiteY3" fmla="*/ 666254 h 2758621"/>
                    <a:gd name="connsiteX4" fmla="*/ 0 w 6204421"/>
                    <a:gd name="connsiteY4" fmla="*/ 1118666 h 2758621"/>
                    <a:gd name="connsiteX5" fmla="*/ 1391477 w 6204421"/>
                    <a:gd name="connsiteY5" fmla="*/ 0 h 2758621"/>
                    <a:gd name="connsiteX0" fmla="*/ 1391477 w 6204421"/>
                    <a:gd name="connsiteY0" fmla="*/ 0 h 2758621"/>
                    <a:gd name="connsiteX1" fmla="*/ 6194481 w 6204421"/>
                    <a:gd name="connsiteY1" fmla="*/ 208722 h 2758621"/>
                    <a:gd name="connsiteX2" fmla="*/ 6204421 w 6204421"/>
                    <a:gd name="connsiteY2" fmla="*/ 2758621 h 2758621"/>
                    <a:gd name="connsiteX3" fmla="*/ 1432702 w 6204421"/>
                    <a:gd name="connsiteY3" fmla="*/ 686133 h 2758621"/>
                    <a:gd name="connsiteX4" fmla="*/ 0 w 6204421"/>
                    <a:gd name="connsiteY4" fmla="*/ 1118666 h 2758621"/>
                    <a:gd name="connsiteX5" fmla="*/ 1391477 w 6204421"/>
                    <a:gd name="connsiteY5" fmla="*/ 0 h 2758621"/>
                    <a:gd name="connsiteX0" fmla="*/ 1391477 w 6204421"/>
                    <a:gd name="connsiteY0" fmla="*/ 0 h 2758621"/>
                    <a:gd name="connsiteX1" fmla="*/ 6194481 w 6204421"/>
                    <a:gd name="connsiteY1" fmla="*/ 208722 h 2758621"/>
                    <a:gd name="connsiteX2" fmla="*/ 6204421 w 6204421"/>
                    <a:gd name="connsiteY2" fmla="*/ 2758621 h 2758621"/>
                    <a:gd name="connsiteX3" fmla="*/ 1432702 w 6204421"/>
                    <a:gd name="connsiteY3" fmla="*/ 686133 h 2758621"/>
                    <a:gd name="connsiteX4" fmla="*/ 0 w 6204421"/>
                    <a:gd name="connsiteY4" fmla="*/ 1118666 h 2758621"/>
                    <a:gd name="connsiteX5" fmla="*/ 1391477 w 6204421"/>
                    <a:gd name="connsiteY5" fmla="*/ 0 h 2758621"/>
                    <a:gd name="connsiteX0" fmla="*/ 1391477 w 6194533"/>
                    <a:gd name="connsiteY0" fmla="*/ 0 h 2460448"/>
                    <a:gd name="connsiteX1" fmla="*/ 6194481 w 6194533"/>
                    <a:gd name="connsiteY1" fmla="*/ 208722 h 2460448"/>
                    <a:gd name="connsiteX2" fmla="*/ 6045395 w 6194533"/>
                    <a:gd name="connsiteY2" fmla="*/ 2460448 h 2460448"/>
                    <a:gd name="connsiteX3" fmla="*/ 1432702 w 6194533"/>
                    <a:gd name="connsiteY3" fmla="*/ 686133 h 2460448"/>
                    <a:gd name="connsiteX4" fmla="*/ 0 w 6194533"/>
                    <a:gd name="connsiteY4" fmla="*/ 1118666 h 2460448"/>
                    <a:gd name="connsiteX5" fmla="*/ 1391477 w 6194533"/>
                    <a:gd name="connsiteY5" fmla="*/ 0 h 2460448"/>
                    <a:gd name="connsiteX0" fmla="*/ 1391477 w 6194533"/>
                    <a:gd name="connsiteY0" fmla="*/ 0 h 2468347"/>
                    <a:gd name="connsiteX1" fmla="*/ 6194481 w 6194533"/>
                    <a:gd name="connsiteY1" fmla="*/ 208722 h 2468347"/>
                    <a:gd name="connsiteX2" fmla="*/ 6045395 w 6194533"/>
                    <a:gd name="connsiteY2" fmla="*/ 2460448 h 2468347"/>
                    <a:gd name="connsiteX3" fmla="*/ 1482397 w 6194533"/>
                    <a:gd name="connsiteY3" fmla="*/ 1407985 h 2468347"/>
                    <a:gd name="connsiteX4" fmla="*/ 1432702 w 6194533"/>
                    <a:gd name="connsiteY4" fmla="*/ 686133 h 2468347"/>
                    <a:gd name="connsiteX5" fmla="*/ 0 w 6194533"/>
                    <a:gd name="connsiteY5" fmla="*/ 1118666 h 2468347"/>
                    <a:gd name="connsiteX6" fmla="*/ 1391477 w 6194533"/>
                    <a:gd name="connsiteY6" fmla="*/ 0 h 2468347"/>
                    <a:gd name="connsiteX0" fmla="*/ 1391477 w 6194533"/>
                    <a:gd name="connsiteY0" fmla="*/ 0 h 2468347"/>
                    <a:gd name="connsiteX1" fmla="*/ 6194481 w 6194533"/>
                    <a:gd name="connsiteY1" fmla="*/ 208722 h 2468347"/>
                    <a:gd name="connsiteX2" fmla="*/ 6045395 w 6194533"/>
                    <a:gd name="connsiteY2" fmla="*/ 2460448 h 2468347"/>
                    <a:gd name="connsiteX3" fmla="*/ 1482397 w 6194533"/>
                    <a:gd name="connsiteY3" fmla="*/ 1407985 h 2468347"/>
                    <a:gd name="connsiteX4" fmla="*/ 1273676 w 6194533"/>
                    <a:gd name="connsiteY4" fmla="*/ 725889 h 2468347"/>
                    <a:gd name="connsiteX5" fmla="*/ 0 w 6194533"/>
                    <a:gd name="connsiteY5" fmla="*/ 1118666 h 2468347"/>
                    <a:gd name="connsiteX6" fmla="*/ 1391477 w 6194533"/>
                    <a:gd name="connsiteY6" fmla="*/ 0 h 2468347"/>
                    <a:gd name="connsiteX0" fmla="*/ 1391477 w 6194533"/>
                    <a:gd name="connsiteY0" fmla="*/ 0 h 2468347"/>
                    <a:gd name="connsiteX1" fmla="*/ 6194481 w 6194533"/>
                    <a:gd name="connsiteY1" fmla="*/ 208722 h 2468347"/>
                    <a:gd name="connsiteX2" fmla="*/ 6045395 w 6194533"/>
                    <a:gd name="connsiteY2" fmla="*/ 2460448 h 2468347"/>
                    <a:gd name="connsiteX3" fmla="*/ 1482397 w 6194533"/>
                    <a:gd name="connsiteY3" fmla="*/ 1407985 h 2468347"/>
                    <a:gd name="connsiteX4" fmla="*/ 1048901 w 6194533"/>
                    <a:gd name="connsiteY4" fmla="*/ 872321 h 2468347"/>
                    <a:gd name="connsiteX5" fmla="*/ 1273676 w 6194533"/>
                    <a:gd name="connsiteY5" fmla="*/ 725889 h 2468347"/>
                    <a:gd name="connsiteX6" fmla="*/ 0 w 6194533"/>
                    <a:gd name="connsiteY6" fmla="*/ 1118666 h 2468347"/>
                    <a:gd name="connsiteX7" fmla="*/ 1391477 w 6194533"/>
                    <a:gd name="connsiteY7" fmla="*/ 0 h 2468347"/>
                    <a:gd name="connsiteX0" fmla="*/ 1391477 w 6194533"/>
                    <a:gd name="connsiteY0" fmla="*/ 0 h 2468347"/>
                    <a:gd name="connsiteX1" fmla="*/ 6194481 w 6194533"/>
                    <a:gd name="connsiteY1" fmla="*/ 208722 h 2468347"/>
                    <a:gd name="connsiteX2" fmla="*/ 6045395 w 6194533"/>
                    <a:gd name="connsiteY2" fmla="*/ 2460448 h 2468347"/>
                    <a:gd name="connsiteX3" fmla="*/ 1482397 w 6194533"/>
                    <a:gd name="connsiteY3" fmla="*/ 1407985 h 2468347"/>
                    <a:gd name="connsiteX4" fmla="*/ 949510 w 6194533"/>
                    <a:gd name="connsiteY4" fmla="*/ 693417 h 2468347"/>
                    <a:gd name="connsiteX5" fmla="*/ 1273676 w 6194533"/>
                    <a:gd name="connsiteY5" fmla="*/ 725889 h 2468347"/>
                    <a:gd name="connsiteX6" fmla="*/ 0 w 6194533"/>
                    <a:gd name="connsiteY6" fmla="*/ 1118666 h 2468347"/>
                    <a:gd name="connsiteX7" fmla="*/ 1391477 w 6194533"/>
                    <a:gd name="connsiteY7" fmla="*/ 0 h 2468347"/>
                    <a:gd name="connsiteX0" fmla="*/ 1391477 w 6194533"/>
                    <a:gd name="connsiteY0" fmla="*/ 0 h 2468347"/>
                    <a:gd name="connsiteX1" fmla="*/ 6194481 w 6194533"/>
                    <a:gd name="connsiteY1" fmla="*/ 208722 h 2468347"/>
                    <a:gd name="connsiteX2" fmla="*/ 6045395 w 6194533"/>
                    <a:gd name="connsiteY2" fmla="*/ 2460448 h 2468347"/>
                    <a:gd name="connsiteX3" fmla="*/ 1482397 w 6194533"/>
                    <a:gd name="connsiteY3" fmla="*/ 1407985 h 2468347"/>
                    <a:gd name="connsiteX4" fmla="*/ 959449 w 6194533"/>
                    <a:gd name="connsiteY4" fmla="*/ 723234 h 2468347"/>
                    <a:gd name="connsiteX5" fmla="*/ 949510 w 6194533"/>
                    <a:gd name="connsiteY5" fmla="*/ 693417 h 2468347"/>
                    <a:gd name="connsiteX6" fmla="*/ 1273676 w 6194533"/>
                    <a:gd name="connsiteY6" fmla="*/ 725889 h 2468347"/>
                    <a:gd name="connsiteX7" fmla="*/ 0 w 6194533"/>
                    <a:gd name="connsiteY7" fmla="*/ 1118666 h 2468347"/>
                    <a:gd name="connsiteX8" fmla="*/ 1391477 w 6194533"/>
                    <a:gd name="connsiteY8" fmla="*/ 0 h 2468347"/>
                    <a:gd name="connsiteX0" fmla="*/ 1391477 w 6194533"/>
                    <a:gd name="connsiteY0" fmla="*/ 0 h 2467196"/>
                    <a:gd name="connsiteX1" fmla="*/ 6194481 w 6194533"/>
                    <a:gd name="connsiteY1" fmla="*/ 208722 h 2467196"/>
                    <a:gd name="connsiteX2" fmla="*/ 6045395 w 6194533"/>
                    <a:gd name="connsiteY2" fmla="*/ 2460448 h 2467196"/>
                    <a:gd name="connsiteX3" fmla="*/ 1641423 w 6194533"/>
                    <a:gd name="connsiteY3" fmla="*/ 1248959 h 2467196"/>
                    <a:gd name="connsiteX4" fmla="*/ 959449 w 6194533"/>
                    <a:gd name="connsiteY4" fmla="*/ 723234 h 2467196"/>
                    <a:gd name="connsiteX5" fmla="*/ 949510 w 6194533"/>
                    <a:gd name="connsiteY5" fmla="*/ 693417 h 2467196"/>
                    <a:gd name="connsiteX6" fmla="*/ 1273676 w 6194533"/>
                    <a:gd name="connsiteY6" fmla="*/ 725889 h 2467196"/>
                    <a:gd name="connsiteX7" fmla="*/ 0 w 6194533"/>
                    <a:gd name="connsiteY7" fmla="*/ 1118666 h 2467196"/>
                    <a:gd name="connsiteX8" fmla="*/ 1391477 w 6194533"/>
                    <a:gd name="connsiteY8" fmla="*/ 0 h 2467196"/>
                    <a:gd name="connsiteX0" fmla="*/ 1391477 w 6194533"/>
                    <a:gd name="connsiteY0" fmla="*/ 0 h 2468103"/>
                    <a:gd name="connsiteX1" fmla="*/ 6194481 w 6194533"/>
                    <a:gd name="connsiteY1" fmla="*/ 208722 h 2468103"/>
                    <a:gd name="connsiteX2" fmla="*/ 6045395 w 6194533"/>
                    <a:gd name="connsiteY2" fmla="*/ 2460448 h 2468103"/>
                    <a:gd name="connsiteX3" fmla="*/ 1621544 w 6194533"/>
                    <a:gd name="connsiteY3" fmla="*/ 1378168 h 2468103"/>
                    <a:gd name="connsiteX4" fmla="*/ 959449 w 6194533"/>
                    <a:gd name="connsiteY4" fmla="*/ 723234 h 2468103"/>
                    <a:gd name="connsiteX5" fmla="*/ 949510 w 6194533"/>
                    <a:gd name="connsiteY5" fmla="*/ 693417 h 2468103"/>
                    <a:gd name="connsiteX6" fmla="*/ 1273676 w 6194533"/>
                    <a:gd name="connsiteY6" fmla="*/ 725889 h 2468103"/>
                    <a:gd name="connsiteX7" fmla="*/ 0 w 6194533"/>
                    <a:gd name="connsiteY7" fmla="*/ 1118666 h 2468103"/>
                    <a:gd name="connsiteX8" fmla="*/ 1391477 w 6194533"/>
                    <a:gd name="connsiteY8" fmla="*/ 0 h 2468103"/>
                    <a:gd name="connsiteX0" fmla="*/ 1391477 w 6194533"/>
                    <a:gd name="connsiteY0" fmla="*/ 0 h 2468103"/>
                    <a:gd name="connsiteX1" fmla="*/ 6194481 w 6194533"/>
                    <a:gd name="connsiteY1" fmla="*/ 208722 h 2468103"/>
                    <a:gd name="connsiteX2" fmla="*/ 6045395 w 6194533"/>
                    <a:gd name="connsiteY2" fmla="*/ 2460448 h 2468103"/>
                    <a:gd name="connsiteX3" fmla="*/ 1621544 w 6194533"/>
                    <a:gd name="connsiteY3" fmla="*/ 1378168 h 2468103"/>
                    <a:gd name="connsiteX4" fmla="*/ 959449 w 6194533"/>
                    <a:gd name="connsiteY4" fmla="*/ 723234 h 2468103"/>
                    <a:gd name="connsiteX5" fmla="*/ 1357015 w 6194533"/>
                    <a:gd name="connsiteY5" fmla="*/ 425061 h 2468103"/>
                    <a:gd name="connsiteX6" fmla="*/ 1273676 w 6194533"/>
                    <a:gd name="connsiteY6" fmla="*/ 725889 h 2468103"/>
                    <a:gd name="connsiteX7" fmla="*/ 0 w 6194533"/>
                    <a:gd name="connsiteY7" fmla="*/ 1118666 h 2468103"/>
                    <a:gd name="connsiteX8" fmla="*/ 1391477 w 6194533"/>
                    <a:gd name="connsiteY8" fmla="*/ 0 h 2468103"/>
                    <a:gd name="connsiteX0" fmla="*/ 1391477 w 6194533"/>
                    <a:gd name="connsiteY0" fmla="*/ 0 h 2468103"/>
                    <a:gd name="connsiteX1" fmla="*/ 6194481 w 6194533"/>
                    <a:gd name="connsiteY1" fmla="*/ 208722 h 2468103"/>
                    <a:gd name="connsiteX2" fmla="*/ 6045395 w 6194533"/>
                    <a:gd name="connsiteY2" fmla="*/ 2460448 h 2468103"/>
                    <a:gd name="connsiteX3" fmla="*/ 1621544 w 6194533"/>
                    <a:gd name="connsiteY3" fmla="*/ 1378168 h 2468103"/>
                    <a:gd name="connsiteX4" fmla="*/ 1585614 w 6194533"/>
                    <a:gd name="connsiteY4" fmla="*/ 941894 h 2468103"/>
                    <a:gd name="connsiteX5" fmla="*/ 1357015 w 6194533"/>
                    <a:gd name="connsiteY5" fmla="*/ 425061 h 2468103"/>
                    <a:gd name="connsiteX6" fmla="*/ 1273676 w 6194533"/>
                    <a:gd name="connsiteY6" fmla="*/ 725889 h 2468103"/>
                    <a:gd name="connsiteX7" fmla="*/ 0 w 6194533"/>
                    <a:gd name="connsiteY7" fmla="*/ 1118666 h 2468103"/>
                    <a:gd name="connsiteX8" fmla="*/ 1391477 w 6194533"/>
                    <a:gd name="connsiteY8" fmla="*/ 0 h 24681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194533" h="2468103">
                      <a:moveTo>
                        <a:pt x="1391477" y="0"/>
                      </a:moveTo>
                      <a:lnTo>
                        <a:pt x="6194481" y="208722"/>
                      </a:lnTo>
                      <a:cubicBezTo>
                        <a:pt x="6197794" y="1058688"/>
                        <a:pt x="6042082" y="1610482"/>
                        <a:pt x="6045395" y="2460448"/>
                      </a:cubicBezTo>
                      <a:cubicBezTo>
                        <a:pt x="5369378" y="2559277"/>
                        <a:pt x="2390326" y="1673887"/>
                        <a:pt x="1621544" y="1378168"/>
                      </a:cubicBezTo>
                      <a:cubicBezTo>
                        <a:pt x="765604" y="1118450"/>
                        <a:pt x="1674428" y="1060989"/>
                        <a:pt x="1585614" y="941894"/>
                      </a:cubicBezTo>
                      <a:cubicBezTo>
                        <a:pt x="1496800" y="822799"/>
                        <a:pt x="1296361" y="454436"/>
                        <a:pt x="1357015" y="425061"/>
                      </a:cubicBezTo>
                      <a:cubicBezTo>
                        <a:pt x="1417669" y="395686"/>
                        <a:pt x="1486593" y="684831"/>
                        <a:pt x="1273676" y="725889"/>
                      </a:cubicBezTo>
                      <a:cubicBezTo>
                        <a:pt x="574134" y="952894"/>
                        <a:pt x="351672" y="951296"/>
                        <a:pt x="0" y="1118666"/>
                      </a:cubicBezTo>
                      <a:cubicBezTo>
                        <a:pt x="957471" y="497299"/>
                        <a:pt x="384311" y="1018934"/>
                        <a:pt x="1391477"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矩形 26"/>
                <p:cNvSpPr/>
                <p:nvPr/>
              </p:nvSpPr>
              <p:spPr>
                <a:xfrm>
                  <a:off x="4207637" y="4231531"/>
                  <a:ext cx="3655149" cy="9469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8" name="矩形 27"/>
              <p:cNvSpPr/>
              <p:nvPr/>
            </p:nvSpPr>
            <p:spPr>
              <a:xfrm>
                <a:off x="2967724" y="3542322"/>
                <a:ext cx="1239914" cy="1280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3" name="组 2"/>
            <p:cNvGrpSpPr/>
            <p:nvPr/>
          </p:nvGrpSpPr>
          <p:grpSpPr>
            <a:xfrm>
              <a:off x="2297100" y="0"/>
              <a:ext cx="2674967" cy="5173208"/>
              <a:chOff x="2293783" y="1076"/>
              <a:chExt cx="2674967" cy="5173208"/>
            </a:xfrm>
          </p:grpSpPr>
          <p:sp>
            <p:nvSpPr>
              <p:cNvPr id="19" name="Freeform 6"/>
              <p:cNvSpPr>
                <a:spLocks/>
              </p:cNvSpPr>
              <p:nvPr/>
            </p:nvSpPr>
            <p:spPr bwMode="auto">
              <a:xfrm rot="5400000">
                <a:off x="1576747" y="718112"/>
                <a:ext cx="3763968" cy="2329895"/>
              </a:xfrm>
              <a:custGeom>
                <a:avLst/>
                <a:gdLst>
                  <a:gd name="T0" fmla="*/ 1386 w 1395"/>
                  <a:gd name="T1" fmla="*/ 556 h 572"/>
                  <a:gd name="T2" fmla="*/ 1370 w 1395"/>
                  <a:gd name="T3" fmla="*/ 526 h 572"/>
                  <a:gd name="T4" fmla="*/ 1365 w 1395"/>
                  <a:gd name="T5" fmla="*/ 519 h 572"/>
                  <a:gd name="T6" fmla="*/ 1327 w 1395"/>
                  <a:gd name="T7" fmla="*/ 473 h 572"/>
                  <a:gd name="T8" fmla="*/ 0 w 1395"/>
                  <a:gd name="T9" fmla="*/ 221 h 572"/>
                  <a:gd name="T10" fmla="*/ 0 w 1395"/>
                  <a:gd name="T11" fmla="*/ 260 h 572"/>
                  <a:gd name="T12" fmla="*/ 1331 w 1395"/>
                  <a:gd name="T13" fmla="*/ 492 h 572"/>
                  <a:gd name="T14" fmla="*/ 1369 w 1395"/>
                  <a:gd name="T15" fmla="*/ 537 h 572"/>
                  <a:gd name="T16" fmla="*/ 1393 w 1395"/>
                  <a:gd name="T17" fmla="*/ 568 h 572"/>
                  <a:gd name="T18" fmla="*/ 1395 w 1395"/>
                  <a:gd name="T19" fmla="*/ 572 h 572"/>
                  <a:gd name="T20" fmla="*/ 1390 w 1395"/>
                  <a:gd name="T21" fmla="*/ 563 h 572"/>
                  <a:gd name="T22" fmla="*/ 1386 w 1395"/>
                  <a:gd name="T23" fmla="*/ 556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5" h="572">
                    <a:moveTo>
                      <a:pt x="1386" y="556"/>
                    </a:moveTo>
                    <a:cubicBezTo>
                      <a:pt x="1380" y="546"/>
                      <a:pt x="1375" y="536"/>
                      <a:pt x="1370" y="526"/>
                    </a:cubicBezTo>
                    <a:cubicBezTo>
                      <a:pt x="1368" y="524"/>
                      <a:pt x="1366" y="521"/>
                      <a:pt x="1365" y="519"/>
                    </a:cubicBezTo>
                    <a:cubicBezTo>
                      <a:pt x="1355" y="506"/>
                      <a:pt x="1342" y="490"/>
                      <a:pt x="1327" y="473"/>
                    </a:cubicBezTo>
                    <a:cubicBezTo>
                      <a:pt x="1179" y="310"/>
                      <a:pt x="781" y="0"/>
                      <a:pt x="0" y="221"/>
                    </a:cubicBezTo>
                    <a:cubicBezTo>
                      <a:pt x="0" y="260"/>
                      <a:pt x="0" y="260"/>
                      <a:pt x="0" y="260"/>
                    </a:cubicBezTo>
                    <a:cubicBezTo>
                      <a:pt x="777" y="26"/>
                      <a:pt x="1181" y="330"/>
                      <a:pt x="1331" y="492"/>
                    </a:cubicBezTo>
                    <a:cubicBezTo>
                      <a:pt x="1346" y="508"/>
                      <a:pt x="1359" y="524"/>
                      <a:pt x="1369" y="537"/>
                    </a:cubicBezTo>
                    <a:cubicBezTo>
                      <a:pt x="1380" y="549"/>
                      <a:pt x="1387" y="560"/>
                      <a:pt x="1393" y="568"/>
                    </a:cubicBezTo>
                    <a:cubicBezTo>
                      <a:pt x="1393" y="569"/>
                      <a:pt x="1394" y="570"/>
                      <a:pt x="1395" y="572"/>
                    </a:cubicBezTo>
                    <a:cubicBezTo>
                      <a:pt x="1393" y="569"/>
                      <a:pt x="1392" y="566"/>
                      <a:pt x="1390" y="563"/>
                    </a:cubicBezTo>
                    <a:cubicBezTo>
                      <a:pt x="1388" y="560"/>
                      <a:pt x="1387" y="558"/>
                      <a:pt x="1386" y="556"/>
                    </a:cubicBezTo>
                    <a:close/>
                  </a:path>
                </a:pathLst>
              </a:custGeom>
              <a:solidFill>
                <a:schemeClr val="accent3"/>
              </a:solidFill>
              <a:ln>
                <a:noFill/>
              </a:ln>
              <a:extLst/>
            </p:spPr>
            <p:txBody>
              <a:bodyPr vert="horz" wrap="square" lIns="91430" tIns="45714" rIns="91430" bIns="45714" numCol="1" anchor="t" anchorCtr="0" compatLnSpc="1">
                <a:prstTxWarp prst="textNoShape">
                  <a:avLst/>
                </a:prstTxWarp>
              </a:bodyPr>
              <a:lstStyle/>
              <a:p>
                <a:endParaRPr lang="zh-CN" altLang="en-US" sz="1280"/>
              </a:p>
            </p:txBody>
          </p:sp>
          <p:sp>
            <p:nvSpPr>
              <p:cNvPr id="24" name="Freeform 8"/>
              <p:cNvSpPr>
                <a:spLocks/>
              </p:cNvSpPr>
              <p:nvPr/>
            </p:nvSpPr>
            <p:spPr bwMode="auto">
              <a:xfrm rot="5400000">
                <a:off x="2963596" y="3169131"/>
                <a:ext cx="1554689" cy="2455618"/>
              </a:xfrm>
              <a:custGeom>
                <a:avLst/>
                <a:gdLst>
                  <a:gd name="T0" fmla="*/ 621 w 621"/>
                  <a:gd name="T1" fmla="*/ 0 h 603"/>
                  <a:gd name="T2" fmla="*/ 54 w 621"/>
                  <a:gd name="T3" fmla="*/ 495 h 603"/>
                  <a:gd name="T4" fmla="*/ 81 w 621"/>
                  <a:gd name="T5" fmla="*/ 603 h 603"/>
                  <a:gd name="T6" fmla="*/ 482 w 621"/>
                  <a:gd name="T7" fmla="*/ 232 h 603"/>
                  <a:gd name="T8" fmla="*/ 621 w 621"/>
                  <a:gd name="T9" fmla="*/ 203 h 603"/>
                  <a:gd name="T10" fmla="*/ 621 w 621"/>
                  <a:gd name="T11" fmla="*/ 0 h 603"/>
                  <a:gd name="connsiteX0" fmla="*/ 9130 w 9130"/>
                  <a:gd name="connsiteY0" fmla="*/ 0 h 10000"/>
                  <a:gd name="connsiteX1" fmla="*/ 0 w 9130"/>
                  <a:gd name="connsiteY1" fmla="*/ 8209 h 10000"/>
                  <a:gd name="connsiteX2" fmla="*/ 434 w 9130"/>
                  <a:gd name="connsiteY2" fmla="*/ 10000 h 10000"/>
                  <a:gd name="connsiteX3" fmla="*/ 6892 w 9130"/>
                  <a:gd name="connsiteY3" fmla="*/ 3847 h 10000"/>
                  <a:gd name="connsiteX4" fmla="*/ 9130 w 9130"/>
                  <a:gd name="connsiteY4" fmla="*/ 3367 h 10000"/>
                  <a:gd name="connsiteX5" fmla="*/ 9130 w 9130"/>
                  <a:gd name="connsiteY5" fmla="*/ 0 h 10000"/>
                  <a:gd name="connsiteX0" fmla="*/ 10021 w 10021"/>
                  <a:gd name="connsiteY0" fmla="*/ 0 h 10000"/>
                  <a:gd name="connsiteX1" fmla="*/ 21 w 10021"/>
                  <a:gd name="connsiteY1" fmla="*/ 8209 h 10000"/>
                  <a:gd name="connsiteX2" fmla="*/ 496 w 10021"/>
                  <a:gd name="connsiteY2" fmla="*/ 10000 h 10000"/>
                  <a:gd name="connsiteX3" fmla="*/ 7570 w 10021"/>
                  <a:gd name="connsiteY3" fmla="*/ 3847 h 10000"/>
                  <a:gd name="connsiteX4" fmla="*/ 10021 w 10021"/>
                  <a:gd name="connsiteY4" fmla="*/ 3367 h 10000"/>
                  <a:gd name="connsiteX5" fmla="*/ 10021 w 10021"/>
                  <a:gd name="connsiteY5" fmla="*/ 0 h 10000"/>
                  <a:gd name="connsiteX0" fmla="*/ 10021 w 10021"/>
                  <a:gd name="connsiteY0" fmla="*/ 0 h 10000"/>
                  <a:gd name="connsiteX1" fmla="*/ 21 w 10021"/>
                  <a:gd name="connsiteY1" fmla="*/ 8209 h 10000"/>
                  <a:gd name="connsiteX2" fmla="*/ 496 w 10021"/>
                  <a:gd name="connsiteY2" fmla="*/ 10000 h 10000"/>
                  <a:gd name="connsiteX3" fmla="*/ 7570 w 10021"/>
                  <a:gd name="connsiteY3" fmla="*/ 3847 h 10000"/>
                  <a:gd name="connsiteX4" fmla="*/ 10021 w 10021"/>
                  <a:gd name="connsiteY4" fmla="*/ 3367 h 10000"/>
                  <a:gd name="connsiteX5" fmla="*/ 10021 w 10021"/>
                  <a:gd name="connsiteY5" fmla="*/ 0 h 10000"/>
                  <a:gd name="connsiteX0" fmla="*/ 10009 w 10009"/>
                  <a:gd name="connsiteY0" fmla="*/ 0 h 10000"/>
                  <a:gd name="connsiteX1" fmla="*/ 9 w 10009"/>
                  <a:gd name="connsiteY1" fmla="*/ 8209 h 10000"/>
                  <a:gd name="connsiteX2" fmla="*/ 484 w 10009"/>
                  <a:gd name="connsiteY2" fmla="*/ 10000 h 10000"/>
                  <a:gd name="connsiteX3" fmla="*/ 7558 w 10009"/>
                  <a:gd name="connsiteY3" fmla="*/ 3847 h 10000"/>
                  <a:gd name="connsiteX4" fmla="*/ 10009 w 10009"/>
                  <a:gd name="connsiteY4" fmla="*/ 3367 h 10000"/>
                  <a:gd name="connsiteX5" fmla="*/ 10009 w 10009"/>
                  <a:gd name="connsiteY5" fmla="*/ 0 h 10000"/>
                  <a:gd name="connsiteX0" fmla="*/ 9975 w 9975"/>
                  <a:gd name="connsiteY0" fmla="*/ 0 h 10000"/>
                  <a:gd name="connsiteX1" fmla="*/ 10 w 9975"/>
                  <a:gd name="connsiteY1" fmla="*/ 8209 h 10000"/>
                  <a:gd name="connsiteX2" fmla="*/ 450 w 9975"/>
                  <a:gd name="connsiteY2" fmla="*/ 10000 h 10000"/>
                  <a:gd name="connsiteX3" fmla="*/ 7524 w 9975"/>
                  <a:gd name="connsiteY3" fmla="*/ 3847 h 10000"/>
                  <a:gd name="connsiteX4" fmla="*/ 9975 w 9975"/>
                  <a:gd name="connsiteY4" fmla="*/ 3367 h 10000"/>
                  <a:gd name="connsiteX5" fmla="*/ 9975 w 9975"/>
                  <a:gd name="connsiteY5" fmla="*/ 0 h 10000"/>
                  <a:gd name="connsiteX0" fmla="*/ 9990 w 9990"/>
                  <a:gd name="connsiteY0" fmla="*/ 0 h 10000"/>
                  <a:gd name="connsiteX1" fmla="*/ 0 w 9990"/>
                  <a:gd name="connsiteY1" fmla="*/ 8209 h 10000"/>
                  <a:gd name="connsiteX2" fmla="*/ 441 w 9990"/>
                  <a:gd name="connsiteY2" fmla="*/ 10000 h 10000"/>
                  <a:gd name="connsiteX3" fmla="*/ 7533 w 9990"/>
                  <a:gd name="connsiteY3" fmla="*/ 3847 h 10000"/>
                  <a:gd name="connsiteX4" fmla="*/ 9990 w 9990"/>
                  <a:gd name="connsiteY4" fmla="*/ 3367 h 10000"/>
                  <a:gd name="connsiteX5" fmla="*/ 9990 w 9990"/>
                  <a:gd name="connsiteY5" fmla="*/ 0 h 10000"/>
                  <a:gd name="connsiteX0" fmla="*/ 10000 w 10000"/>
                  <a:gd name="connsiteY0" fmla="*/ 0 h 10000"/>
                  <a:gd name="connsiteX1" fmla="*/ 0 w 10000"/>
                  <a:gd name="connsiteY1" fmla="*/ 8209 h 10000"/>
                  <a:gd name="connsiteX2" fmla="*/ 441 w 10000"/>
                  <a:gd name="connsiteY2" fmla="*/ 10000 h 10000"/>
                  <a:gd name="connsiteX3" fmla="*/ 7541 w 10000"/>
                  <a:gd name="connsiteY3" fmla="*/ 3847 h 10000"/>
                  <a:gd name="connsiteX4" fmla="*/ 10000 w 10000"/>
                  <a:gd name="connsiteY4" fmla="*/ 3367 h 10000"/>
                  <a:gd name="connsiteX5" fmla="*/ 10000 w 10000"/>
                  <a:gd name="connsiteY5" fmla="*/ 0 h 10000"/>
                  <a:gd name="connsiteX0" fmla="*/ 10000 w 10000"/>
                  <a:gd name="connsiteY0" fmla="*/ 0 h 10000"/>
                  <a:gd name="connsiteX1" fmla="*/ 0 w 10000"/>
                  <a:gd name="connsiteY1" fmla="*/ 8209 h 10000"/>
                  <a:gd name="connsiteX2" fmla="*/ 441 w 10000"/>
                  <a:gd name="connsiteY2" fmla="*/ 10000 h 10000"/>
                  <a:gd name="connsiteX3" fmla="*/ 7541 w 10000"/>
                  <a:gd name="connsiteY3" fmla="*/ 3847 h 10000"/>
                  <a:gd name="connsiteX4" fmla="*/ 10000 w 10000"/>
                  <a:gd name="connsiteY4" fmla="*/ 3367 h 10000"/>
                  <a:gd name="connsiteX5" fmla="*/ 10000 w 10000"/>
                  <a:gd name="connsiteY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10000" y="0"/>
                    </a:moveTo>
                    <a:cubicBezTo>
                      <a:pt x="6035" y="1376"/>
                      <a:pt x="-79" y="4270"/>
                      <a:pt x="0" y="8209"/>
                    </a:cubicBezTo>
                    <a:cubicBezTo>
                      <a:pt x="30" y="9214"/>
                      <a:pt x="159" y="9370"/>
                      <a:pt x="441" y="10000"/>
                    </a:cubicBezTo>
                    <a:cubicBezTo>
                      <a:pt x="-991" y="6285"/>
                      <a:pt x="4832" y="4478"/>
                      <a:pt x="7541" y="3847"/>
                    </a:cubicBezTo>
                    <a:cubicBezTo>
                      <a:pt x="8353" y="3665"/>
                      <a:pt x="9168" y="3499"/>
                      <a:pt x="10000" y="3367"/>
                    </a:cubicBezTo>
                    <a:lnTo>
                      <a:pt x="10000" y="0"/>
                    </a:lnTo>
                    <a:close/>
                  </a:path>
                </a:pathLst>
              </a:custGeom>
              <a:solidFill>
                <a:schemeClr val="accent1"/>
              </a:solidFill>
              <a:ln>
                <a:noFill/>
              </a:ln>
              <a:extLst/>
            </p:spPr>
            <p:txBody>
              <a:bodyPr vert="horz" wrap="square" lIns="91430" tIns="45714" rIns="91430" bIns="45714" numCol="1" anchor="t" anchorCtr="0" compatLnSpc="1">
                <a:prstTxWarp prst="textNoShape">
                  <a:avLst/>
                </a:prstTxWarp>
              </a:bodyPr>
              <a:lstStyle/>
              <a:p>
                <a:endParaRPr lang="zh-CN" altLang="en-US" sz="1280"/>
              </a:p>
            </p:txBody>
          </p:sp>
        </p:grpSp>
        <p:grpSp>
          <p:nvGrpSpPr>
            <p:cNvPr id="29" name="组 28"/>
            <p:cNvGrpSpPr/>
            <p:nvPr/>
          </p:nvGrpSpPr>
          <p:grpSpPr>
            <a:xfrm>
              <a:off x="5289054" y="1242919"/>
              <a:ext cx="2700588" cy="2708373"/>
              <a:chOff x="4866172" y="1310107"/>
              <a:chExt cx="2700588" cy="2708373"/>
            </a:xfrm>
          </p:grpSpPr>
          <p:sp>
            <p:nvSpPr>
              <p:cNvPr id="30" name="MH_Other_1"/>
              <p:cNvSpPr/>
              <p:nvPr>
                <p:custDataLst>
                  <p:tags r:id="rId7"/>
                </p:custDataLst>
              </p:nvPr>
            </p:nvSpPr>
            <p:spPr>
              <a:xfrm>
                <a:off x="4866172" y="1310107"/>
                <a:ext cx="571437" cy="572627"/>
              </a:xfrm>
              <a:prstGeom prst="ellipse">
                <a:avLst/>
              </a:prstGeom>
              <a:solidFill>
                <a:srgbClr val="FFFFFF"/>
              </a:solidFill>
              <a:ln w="57150" cap="flat" cmpd="sng" algn="ctr">
                <a:solidFill>
                  <a:schemeClr val="accent1"/>
                </a:solidFill>
                <a:prstDash val="solid"/>
              </a:ln>
              <a:effectLst/>
            </p:spPr>
            <p:txBody>
              <a:bodyPr lIns="0" tIns="0" rIns="0" bIns="0" anchor="ctr"/>
              <a:lstStyle/>
              <a:p>
                <a:pPr algn="ctr">
                  <a:defRPr/>
                </a:pPr>
                <a:r>
                  <a:rPr lang="en-US" altLang="zh-CN" sz="2999" kern="0" dirty="0">
                    <a:solidFill>
                      <a:schemeClr val="accent1"/>
                    </a:solidFill>
                    <a:latin typeface="Arial" panose="020B0604020202020204" pitchFamily="34" charset="0"/>
                    <a:ea typeface="微软雅黑" panose="020B0503020204020204" pitchFamily="34" charset="-122"/>
                    <a:sym typeface="Arial" panose="020B0604020202020204" pitchFamily="34" charset="0"/>
                  </a:rPr>
                  <a:t>1</a:t>
                </a:r>
              </a:p>
            </p:txBody>
          </p:sp>
          <p:sp>
            <p:nvSpPr>
              <p:cNvPr id="31" name="MH_Other_2"/>
              <p:cNvSpPr/>
              <p:nvPr>
                <p:custDataLst>
                  <p:tags r:id="rId8"/>
                </p:custDataLst>
              </p:nvPr>
            </p:nvSpPr>
            <p:spPr>
              <a:xfrm>
                <a:off x="4866172" y="2022023"/>
                <a:ext cx="571437" cy="572627"/>
              </a:xfrm>
              <a:prstGeom prst="ellipse">
                <a:avLst/>
              </a:prstGeom>
              <a:solidFill>
                <a:srgbClr val="FFFFFF"/>
              </a:solidFill>
              <a:ln w="57150" cap="flat" cmpd="sng" algn="ctr">
                <a:solidFill>
                  <a:schemeClr val="accent2"/>
                </a:solidFill>
                <a:prstDash val="solid"/>
              </a:ln>
              <a:effectLst/>
            </p:spPr>
            <p:txBody>
              <a:bodyPr lIns="0" tIns="0" rIns="0" bIns="0" anchor="ctr"/>
              <a:lstStyle/>
              <a:p>
                <a:pPr algn="ctr">
                  <a:defRPr/>
                </a:pPr>
                <a:r>
                  <a:rPr lang="en-US" altLang="zh-CN" sz="2999" kern="0" dirty="0">
                    <a:solidFill>
                      <a:schemeClr val="accent2"/>
                    </a:solidFill>
                    <a:latin typeface="Arial" panose="020B0604020202020204" pitchFamily="34" charset="0"/>
                    <a:ea typeface="微软雅黑" panose="020B0503020204020204" pitchFamily="34" charset="-122"/>
                    <a:sym typeface="Arial" panose="020B0604020202020204" pitchFamily="34" charset="0"/>
                  </a:rPr>
                  <a:t>2</a:t>
                </a:r>
              </a:p>
            </p:txBody>
          </p:sp>
          <p:sp>
            <p:nvSpPr>
              <p:cNvPr id="32" name="MH_Other_3"/>
              <p:cNvSpPr/>
              <p:nvPr>
                <p:custDataLst>
                  <p:tags r:id="rId9"/>
                </p:custDataLst>
              </p:nvPr>
            </p:nvSpPr>
            <p:spPr>
              <a:xfrm>
                <a:off x="4866172" y="2733938"/>
                <a:ext cx="571437" cy="572627"/>
              </a:xfrm>
              <a:prstGeom prst="ellipse">
                <a:avLst/>
              </a:prstGeom>
              <a:solidFill>
                <a:srgbClr val="FFFFFF"/>
              </a:solidFill>
              <a:ln w="57150" cap="flat" cmpd="sng" algn="ctr">
                <a:solidFill>
                  <a:schemeClr val="accent1"/>
                </a:solidFill>
                <a:prstDash val="solid"/>
              </a:ln>
              <a:effectLst/>
            </p:spPr>
            <p:txBody>
              <a:bodyPr lIns="0" tIns="0" rIns="0" bIns="0" anchor="ctr"/>
              <a:lstStyle/>
              <a:p>
                <a:pPr algn="ctr">
                  <a:defRPr/>
                </a:pPr>
                <a:r>
                  <a:rPr lang="en-US" altLang="zh-CN" sz="2999" kern="0" dirty="0">
                    <a:solidFill>
                      <a:schemeClr val="accent1"/>
                    </a:solidFill>
                    <a:latin typeface="Arial" panose="020B0604020202020204" pitchFamily="34" charset="0"/>
                    <a:ea typeface="微软雅黑" panose="020B0503020204020204" pitchFamily="34" charset="-122"/>
                    <a:sym typeface="Arial" panose="020B0604020202020204" pitchFamily="34" charset="0"/>
                  </a:rPr>
                  <a:t>3</a:t>
                </a:r>
              </a:p>
            </p:txBody>
          </p:sp>
          <p:sp>
            <p:nvSpPr>
              <p:cNvPr id="33" name="MH_Other_4"/>
              <p:cNvSpPr/>
              <p:nvPr>
                <p:custDataLst>
                  <p:tags r:id="rId10"/>
                </p:custDataLst>
              </p:nvPr>
            </p:nvSpPr>
            <p:spPr>
              <a:xfrm>
                <a:off x="4866172" y="3445853"/>
                <a:ext cx="571437" cy="572627"/>
              </a:xfrm>
              <a:prstGeom prst="ellipse">
                <a:avLst/>
              </a:prstGeom>
              <a:solidFill>
                <a:srgbClr val="FFFFFF"/>
              </a:solidFill>
              <a:ln w="57150" cap="flat" cmpd="sng" algn="ctr">
                <a:solidFill>
                  <a:schemeClr val="accent2"/>
                </a:solidFill>
                <a:prstDash val="solid"/>
              </a:ln>
              <a:effectLst/>
            </p:spPr>
            <p:txBody>
              <a:bodyPr lIns="0" tIns="0" rIns="0" bIns="0" anchor="ctr"/>
              <a:lstStyle/>
              <a:p>
                <a:pPr algn="ctr">
                  <a:defRPr/>
                </a:pPr>
                <a:r>
                  <a:rPr lang="en-US" altLang="zh-CN" sz="2999" kern="0" dirty="0">
                    <a:solidFill>
                      <a:schemeClr val="accent2"/>
                    </a:solidFill>
                    <a:latin typeface="Arial" panose="020B0604020202020204" pitchFamily="34" charset="0"/>
                    <a:ea typeface="微软雅黑" panose="020B0503020204020204" pitchFamily="34" charset="-122"/>
                    <a:sym typeface="Arial" panose="020B0604020202020204" pitchFamily="34" charset="0"/>
                  </a:rPr>
                  <a:t>4</a:t>
                </a:r>
              </a:p>
            </p:txBody>
          </p:sp>
          <p:sp>
            <p:nvSpPr>
              <p:cNvPr id="34" name="MH_Text_1"/>
              <p:cNvSpPr/>
              <p:nvPr>
                <p:custDataLst>
                  <p:tags r:id="rId11"/>
                </p:custDataLst>
              </p:nvPr>
            </p:nvSpPr>
            <p:spPr>
              <a:xfrm>
                <a:off x="5642550" y="1319376"/>
                <a:ext cx="1924210" cy="503343"/>
              </a:xfrm>
              <a:prstGeom prst="rect">
                <a:avLst/>
              </a:prstGeom>
            </p:spPr>
            <p:txBody>
              <a:bodyPr wrap="square" lIns="0" tIns="0" rIns="0" bIns="0" anchor="ctr">
                <a:spAutoFit/>
              </a:bodyPr>
              <a:lstStyle/>
              <a:p>
                <a:r>
                  <a:rPr lang="zh-CN" altLang="en-US" sz="2276"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背景简介</a:t>
                </a:r>
                <a:endParaRPr lang="en-US" altLang="zh-CN" sz="2276"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a:p>
                <a:endParaRPr lang="zh-CN" altLang="en-US" sz="995"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5" name="MH_Text_2"/>
              <p:cNvSpPr/>
              <p:nvPr>
                <p:custDataLst>
                  <p:tags r:id="rId12"/>
                </p:custDataLst>
              </p:nvPr>
            </p:nvSpPr>
            <p:spPr>
              <a:xfrm>
                <a:off x="5642550" y="2115980"/>
                <a:ext cx="1924210" cy="350224"/>
              </a:xfrm>
              <a:prstGeom prst="rect">
                <a:avLst/>
              </a:prstGeom>
            </p:spPr>
            <p:txBody>
              <a:bodyPr wrap="square" lIns="0" tIns="0" rIns="0" bIns="0" anchor="ctr">
                <a:spAutoFit/>
              </a:bodyPr>
              <a:lstStyle/>
              <a:p>
                <a:pPr lvl="0"/>
                <a:r>
                  <a:rPr lang="zh-CN" altLang="en-US" sz="2276"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解决方案</a:t>
                </a:r>
                <a:r>
                  <a:rPr lang="en-US" altLang="zh-CN" sz="995"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 </a:t>
                </a:r>
                <a:endParaRPr lang="zh-CN" altLang="en-US" sz="995"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MH_Text_3"/>
              <p:cNvSpPr/>
              <p:nvPr>
                <p:custDataLst>
                  <p:tags r:id="rId13"/>
                </p:custDataLst>
              </p:nvPr>
            </p:nvSpPr>
            <p:spPr>
              <a:xfrm>
                <a:off x="5642550" y="2836024"/>
                <a:ext cx="1924210" cy="350224"/>
              </a:xfrm>
              <a:prstGeom prst="rect">
                <a:avLst/>
              </a:prstGeom>
            </p:spPr>
            <p:txBody>
              <a:bodyPr wrap="square" lIns="0" tIns="0" rIns="0" bIns="0" anchor="ctr">
                <a:spAutoFit/>
              </a:bodyPr>
              <a:lstStyle/>
              <a:p>
                <a:pPr lvl="0"/>
                <a:r>
                  <a:rPr lang="zh-CN" altLang="en-US" sz="2276"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特色创新</a:t>
                </a:r>
                <a:endParaRPr lang="en-US" altLang="zh-CN" sz="2276"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MH_Text_3">
                <a:extLst>
                  <a:ext uri="{FF2B5EF4-FFF2-40B4-BE49-F238E27FC236}">
                    <a16:creationId xmlns:a16="http://schemas.microsoft.com/office/drawing/2014/main" id="{31E6F4B7-8E21-4310-B065-ABBE36821F50}"/>
                  </a:ext>
                </a:extLst>
              </p:cNvPr>
              <p:cNvSpPr/>
              <p:nvPr>
                <p:custDataLst>
                  <p:tags r:id="rId14"/>
                </p:custDataLst>
              </p:nvPr>
            </p:nvSpPr>
            <p:spPr>
              <a:xfrm>
                <a:off x="5642550" y="3589932"/>
                <a:ext cx="1924210" cy="350224"/>
              </a:xfrm>
              <a:prstGeom prst="rect">
                <a:avLst/>
              </a:prstGeom>
            </p:spPr>
            <p:txBody>
              <a:bodyPr wrap="square" lIns="0" tIns="0" rIns="0" bIns="0" anchor="ctr">
                <a:spAutoFit/>
              </a:bodyPr>
              <a:lstStyle/>
              <a:p>
                <a:pPr lvl="0"/>
                <a:r>
                  <a:rPr lang="zh-CN" altLang="en-US" sz="2276"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商业计划</a:t>
                </a:r>
                <a:endParaRPr lang="en-US" altLang="zh-CN" sz="2276"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spTree>
    <p:custDataLst>
      <p:tags r:id="rId1"/>
    </p:custDataLst>
    <p:extLst>
      <p:ext uri="{BB962C8B-B14F-4D97-AF65-F5344CB8AC3E}">
        <p14:creationId xmlns:p14="http://schemas.microsoft.com/office/powerpoint/2010/main" val="41910165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477929" y="3007559"/>
            <a:ext cx="2264344" cy="437684"/>
          </a:xfrm>
          <a:prstGeom prst="rect">
            <a:avLst/>
          </a:prstGeom>
        </p:spPr>
        <p:txBody>
          <a:bodyPr wrap="square" lIns="0" tIns="0" rIns="0" bIns="0">
            <a:spAutoFit/>
          </a:bodyPr>
          <a:lstStyle/>
          <a:p>
            <a:pPr algn="ctr"/>
            <a:r>
              <a:rPr lang="zh-CN" altLang="en-US" sz="2844"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特色创新</a:t>
            </a:r>
          </a:p>
        </p:txBody>
      </p:sp>
      <p:sp>
        <p:nvSpPr>
          <p:cNvPr id="17" name="任意多边形 16"/>
          <p:cNvSpPr/>
          <p:nvPr/>
        </p:nvSpPr>
        <p:spPr>
          <a:xfrm>
            <a:off x="-1161877" y="1650467"/>
            <a:ext cx="10762527" cy="1061644"/>
          </a:xfrm>
          <a:custGeom>
            <a:avLst/>
            <a:gdLst>
              <a:gd name="connsiteX0" fmla="*/ 0 w 9575800"/>
              <a:gd name="connsiteY0" fmla="*/ 144875 h 764207"/>
              <a:gd name="connsiteX1" fmla="*/ 1642534 w 9575800"/>
              <a:gd name="connsiteY1" fmla="*/ 762942 h 764207"/>
              <a:gd name="connsiteX2" fmla="*/ 3242734 w 9575800"/>
              <a:gd name="connsiteY2" fmla="*/ 942 h 764207"/>
              <a:gd name="connsiteX3" fmla="*/ 5003800 w 9575800"/>
              <a:gd name="connsiteY3" fmla="*/ 593608 h 764207"/>
              <a:gd name="connsiteX4" fmla="*/ 6629400 w 9575800"/>
              <a:gd name="connsiteY4" fmla="*/ 34808 h 764207"/>
              <a:gd name="connsiteX5" fmla="*/ 8111067 w 9575800"/>
              <a:gd name="connsiteY5" fmla="*/ 627475 h 764207"/>
              <a:gd name="connsiteX6" fmla="*/ 9575800 w 9575800"/>
              <a:gd name="connsiteY6" fmla="*/ 34808 h 764207"/>
              <a:gd name="connsiteX7" fmla="*/ 9575800 w 9575800"/>
              <a:gd name="connsiteY7" fmla="*/ 34808 h 764207"/>
              <a:gd name="connsiteX0" fmla="*/ 0 w 9575800"/>
              <a:gd name="connsiteY0" fmla="*/ 144875 h 763062"/>
              <a:gd name="connsiteX1" fmla="*/ 1642534 w 9575800"/>
              <a:gd name="connsiteY1" fmla="*/ 762942 h 763062"/>
              <a:gd name="connsiteX2" fmla="*/ 3242734 w 9575800"/>
              <a:gd name="connsiteY2" fmla="*/ 942 h 763062"/>
              <a:gd name="connsiteX3" fmla="*/ 5003800 w 9575800"/>
              <a:gd name="connsiteY3" fmla="*/ 593608 h 763062"/>
              <a:gd name="connsiteX4" fmla="*/ 6629400 w 9575800"/>
              <a:gd name="connsiteY4" fmla="*/ 34808 h 763062"/>
              <a:gd name="connsiteX5" fmla="*/ 8111067 w 9575800"/>
              <a:gd name="connsiteY5" fmla="*/ 627475 h 763062"/>
              <a:gd name="connsiteX6" fmla="*/ 9575800 w 9575800"/>
              <a:gd name="connsiteY6" fmla="*/ 34808 h 763062"/>
              <a:gd name="connsiteX7" fmla="*/ 9575800 w 9575800"/>
              <a:gd name="connsiteY7" fmla="*/ 34808 h 763062"/>
              <a:gd name="connsiteX0" fmla="*/ 0 w 9575800"/>
              <a:gd name="connsiteY0" fmla="*/ 144008 h 762195"/>
              <a:gd name="connsiteX1" fmla="*/ 1642534 w 9575800"/>
              <a:gd name="connsiteY1" fmla="*/ 762075 h 762195"/>
              <a:gd name="connsiteX2" fmla="*/ 3242734 w 9575800"/>
              <a:gd name="connsiteY2" fmla="*/ 75 h 762195"/>
              <a:gd name="connsiteX3" fmla="*/ 4995333 w 9575800"/>
              <a:gd name="connsiteY3" fmla="*/ 711275 h 762195"/>
              <a:gd name="connsiteX4" fmla="*/ 6629400 w 9575800"/>
              <a:gd name="connsiteY4" fmla="*/ 33941 h 762195"/>
              <a:gd name="connsiteX5" fmla="*/ 8111067 w 9575800"/>
              <a:gd name="connsiteY5" fmla="*/ 626608 h 762195"/>
              <a:gd name="connsiteX6" fmla="*/ 9575800 w 9575800"/>
              <a:gd name="connsiteY6" fmla="*/ 33941 h 762195"/>
              <a:gd name="connsiteX7" fmla="*/ 9575800 w 9575800"/>
              <a:gd name="connsiteY7" fmla="*/ 33941 h 762195"/>
              <a:gd name="connsiteX0" fmla="*/ 0 w 9575800"/>
              <a:gd name="connsiteY0" fmla="*/ 144008 h 762195"/>
              <a:gd name="connsiteX1" fmla="*/ 1642534 w 9575800"/>
              <a:gd name="connsiteY1" fmla="*/ 762075 h 762195"/>
              <a:gd name="connsiteX2" fmla="*/ 3242734 w 9575800"/>
              <a:gd name="connsiteY2" fmla="*/ 75 h 762195"/>
              <a:gd name="connsiteX3" fmla="*/ 4995333 w 9575800"/>
              <a:gd name="connsiteY3" fmla="*/ 711275 h 762195"/>
              <a:gd name="connsiteX4" fmla="*/ 6629400 w 9575800"/>
              <a:gd name="connsiteY4" fmla="*/ 33941 h 762195"/>
              <a:gd name="connsiteX5" fmla="*/ 8144934 w 9575800"/>
              <a:gd name="connsiteY5" fmla="*/ 736674 h 762195"/>
              <a:gd name="connsiteX6" fmla="*/ 9575800 w 9575800"/>
              <a:gd name="connsiteY6" fmla="*/ 33941 h 762195"/>
              <a:gd name="connsiteX7" fmla="*/ 9575800 w 9575800"/>
              <a:gd name="connsiteY7" fmla="*/ 33941 h 762195"/>
              <a:gd name="connsiteX0" fmla="*/ 0 w 9575800"/>
              <a:gd name="connsiteY0" fmla="*/ 144008 h 762195"/>
              <a:gd name="connsiteX1" fmla="*/ 1642534 w 9575800"/>
              <a:gd name="connsiteY1" fmla="*/ 762075 h 762195"/>
              <a:gd name="connsiteX2" fmla="*/ 3242734 w 9575800"/>
              <a:gd name="connsiteY2" fmla="*/ 75 h 762195"/>
              <a:gd name="connsiteX3" fmla="*/ 4995333 w 9575800"/>
              <a:gd name="connsiteY3" fmla="*/ 711275 h 762195"/>
              <a:gd name="connsiteX4" fmla="*/ 6629400 w 9575800"/>
              <a:gd name="connsiteY4" fmla="*/ 33941 h 762195"/>
              <a:gd name="connsiteX5" fmla="*/ 8144934 w 9575800"/>
              <a:gd name="connsiteY5" fmla="*/ 736674 h 762195"/>
              <a:gd name="connsiteX6" fmla="*/ 9575800 w 9575800"/>
              <a:gd name="connsiteY6" fmla="*/ 33941 h 762195"/>
              <a:gd name="connsiteX7" fmla="*/ 9575800 w 9575800"/>
              <a:gd name="connsiteY7" fmla="*/ 33941 h 762195"/>
              <a:gd name="connsiteX0" fmla="*/ 0 w 9575800"/>
              <a:gd name="connsiteY0" fmla="*/ 144008 h 762195"/>
              <a:gd name="connsiteX1" fmla="*/ 1642534 w 9575800"/>
              <a:gd name="connsiteY1" fmla="*/ 762075 h 762195"/>
              <a:gd name="connsiteX2" fmla="*/ 3242734 w 9575800"/>
              <a:gd name="connsiteY2" fmla="*/ 75 h 762195"/>
              <a:gd name="connsiteX3" fmla="*/ 4995333 w 9575800"/>
              <a:gd name="connsiteY3" fmla="*/ 711275 h 762195"/>
              <a:gd name="connsiteX4" fmla="*/ 6629400 w 9575800"/>
              <a:gd name="connsiteY4" fmla="*/ 33941 h 762195"/>
              <a:gd name="connsiteX5" fmla="*/ 8246534 w 9575800"/>
              <a:gd name="connsiteY5" fmla="*/ 728207 h 762195"/>
              <a:gd name="connsiteX6" fmla="*/ 9575800 w 9575800"/>
              <a:gd name="connsiteY6" fmla="*/ 33941 h 762195"/>
              <a:gd name="connsiteX7" fmla="*/ 9575800 w 9575800"/>
              <a:gd name="connsiteY7" fmla="*/ 33941 h 762195"/>
              <a:gd name="connsiteX0" fmla="*/ 0 w 9575800"/>
              <a:gd name="connsiteY0" fmla="*/ 144008 h 762195"/>
              <a:gd name="connsiteX1" fmla="*/ 1642534 w 9575800"/>
              <a:gd name="connsiteY1" fmla="*/ 762075 h 762195"/>
              <a:gd name="connsiteX2" fmla="*/ 3242734 w 9575800"/>
              <a:gd name="connsiteY2" fmla="*/ 75 h 762195"/>
              <a:gd name="connsiteX3" fmla="*/ 4995333 w 9575800"/>
              <a:gd name="connsiteY3" fmla="*/ 711275 h 762195"/>
              <a:gd name="connsiteX4" fmla="*/ 6629400 w 9575800"/>
              <a:gd name="connsiteY4" fmla="*/ 33941 h 762195"/>
              <a:gd name="connsiteX5" fmla="*/ 8246534 w 9575800"/>
              <a:gd name="connsiteY5" fmla="*/ 728207 h 762195"/>
              <a:gd name="connsiteX6" fmla="*/ 9575800 w 9575800"/>
              <a:gd name="connsiteY6" fmla="*/ 33941 h 762195"/>
              <a:gd name="connsiteX7" fmla="*/ 9575800 w 9575800"/>
              <a:gd name="connsiteY7" fmla="*/ 33941 h 762195"/>
              <a:gd name="connsiteX0" fmla="*/ 0 w 9575800"/>
              <a:gd name="connsiteY0" fmla="*/ 144008 h 762195"/>
              <a:gd name="connsiteX1" fmla="*/ 1642534 w 9575800"/>
              <a:gd name="connsiteY1" fmla="*/ 762075 h 762195"/>
              <a:gd name="connsiteX2" fmla="*/ 3242734 w 9575800"/>
              <a:gd name="connsiteY2" fmla="*/ 75 h 762195"/>
              <a:gd name="connsiteX3" fmla="*/ 4995333 w 9575800"/>
              <a:gd name="connsiteY3" fmla="*/ 711275 h 762195"/>
              <a:gd name="connsiteX4" fmla="*/ 6553200 w 9575800"/>
              <a:gd name="connsiteY4" fmla="*/ 33941 h 762195"/>
              <a:gd name="connsiteX5" fmla="*/ 8246534 w 9575800"/>
              <a:gd name="connsiteY5" fmla="*/ 728207 h 762195"/>
              <a:gd name="connsiteX6" fmla="*/ 9575800 w 9575800"/>
              <a:gd name="connsiteY6" fmla="*/ 33941 h 762195"/>
              <a:gd name="connsiteX7" fmla="*/ 9575800 w 9575800"/>
              <a:gd name="connsiteY7" fmla="*/ 33941 h 762195"/>
              <a:gd name="connsiteX0" fmla="*/ 0 w 9575800"/>
              <a:gd name="connsiteY0" fmla="*/ 144008 h 763340"/>
              <a:gd name="connsiteX1" fmla="*/ 1642534 w 9575800"/>
              <a:gd name="connsiteY1" fmla="*/ 762075 h 763340"/>
              <a:gd name="connsiteX2" fmla="*/ 3285067 w 9575800"/>
              <a:gd name="connsiteY2" fmla="*/ 75 h 763340"/>
              <a:gd name="connsiteX3" fmla="*/ 4995333 w 9575800"/>
              <a:gd name="connsiteY3" fmla="*/ 711275 h 763340"/>
              <a:gd name="connsiteX4" fmla="*/ 6553200 w 9575800"/>
              <a:gd name="connsiteY4" fmla="*/ 33941 h 763340"/>
              <a:gd name="connsiteX5" fmla="*/ 8246534 w 9575800"/>
              <a:gd name="connsiteY5" fmla="*/ 728207 h 763340"/>
              <a:gd name="connsiteX6" fmla="*/ 9575800 w 9575800"/>
              <a:gd name="connsiteY6" fmla="*/ 33941 h 763340"/>
              <a:gd name="connsiteX7" fmla="*/ 9575800 w 9575800"/>
              <a:gd name="connsiteY7" fmla="*/ 33941 h 763340"/>
              <a:gd name="connsiteX0" fmla="*/ 0 w 9575800"/>
              <a:gd name="connsiteY0" fmla="*/ 144008 h 763340"/>
              <a:gd name="connsiteX1" fmla="*/ 1642534 w 9575800"/>
              <a:gd name="connsiteY1" fmla="*/ 762075 h 763340"/>
              <a:gd name="connsiteX2" fmla="*/ 3285067 w 9575800"/>
              <a:gd name="connsiteY2" fmla="*/ 75 h 763340"/>
              <a:gd name="connsiteX3" fmla="*/ 4910667 w 9575800"/>
              <a:gd name="connsiteY3" fmla="*/ 711275 h 763340"/>
              <a:gd name="connsiteX4" fmla="*/ 6553200 w 9575800"/>
              <a:gd name="connsiteY4" fmla="*/ 33941 h 763340"/>
              <a:gd name="connsiteX5" fmla="*/ 8246534 w 9575800"/>
              <a:gd name="connsiteY5" fmla="*/ 728207 h 763340"/>
              <a:gd name="connsiteX6" fmla="*/ 9575800 w 9575800"/>
              <a:gd name="connsiteY6" fmla="*/ 33941 h 763340"/>
              <a:gd name="connsiteX7" fmla="*/ 9575800 w 9575800"/>
              <a:gd name="connsiteY7" fmla="*/ 33941 h 763340"/>
              <a:gd name="connsiteX0" fmla="*/ 0 w 9575800"/>
              <a:gd name="connsiteY0" fmla="*/ 144007 h 763339"/>
              <a:gd name="connsiteX1" fmla="*/ 1642534 w 9575800"/>
              <a:gd name="connsiteY1" fmla="*/ 762074 h 763339"/>
              <a:gd name="connsiteX2" fmla="*/ 3285067 w 9575800"/>
              <a:gd name="connsiteY2" fmla="*/ 74 h 763339"/>
              <a:gd name="connsiteX3" fmla="*/ 4910667 w 9575800"/>
              <a:gd name="connsiteY3" fmla="*/ 711274 h 763339"/>
              <a:gd name="connsiteX4" fmla="*/ 6553200 w 9575800"/>
              <a:gd name="connsiteY4" fmla="*/ 33940 h 763339"/>
              <a:gd name="connsiteX5" fmla="*/ 8246534 w 9575800"/>
              <a:gd name="connsiteY5" fmla="*/ 728206 h 763339"/>
              <a:gd name="connsiteX6" fmla="*/ 9575800 w 9575800"/>
              <a:gd name="connsiteY6" fmla="*/ 33940 h 763339"/>
              <a:gd name="connsiteX7" fmla="*/ 9575800 w 9575800"/>
              <a:gd name="connsiteY7" fmla="*/ 33940 h 763339"/>
              <a:gd name="connsiteX0" fmla="*/ 0 w 10570076"/>
              <a:gd name="connsiteY0" fmla="*/ 288727 h 908059"/>
              <a:gd name="connsiteX1" fmla="*/ 1642534 w 10570076"/>
              <a:gd name="connsiteY1" fmla="*/ 906794 h 908059"/>
              <a:gd name="connsiteX2" fmla="*/ 3285067 w 10570076"/>
              <a:gd name="connsiteY2" fmla="*/ 144794 h 908059"/>
              <a:gd name="connsiteX3" fmla="*/ 4910667 w 10570076"/>
              <a:gd name="connsiteY3" fmla="*/ 855994 h 908059"/>
              <a:gd name="connsiteX4" fmla="*/ 6553200 w 10570076"/>
              <a:gd name="connsiteY4" fmla="*/ 178660 h 908059"/>
              <a:gd name="connsiteX5" fmla="*/ 8246534 w 10570076"/>
              <a:gd name="connsiteY5" fmla="*/ 872926 h 908059"/>
              <a:gd name="connsiteX6" fmla="*/ 9575800 w 10570076"/>
              <a:gd name="connsiteY6" fmla="*/ 178660 h 908059"/>
              <a:gd name="connsiteX7" fmla="*/ 10570076 w 10570076"/>
              <a:gd name="connsiteY7" fmla="*/ 0 h 908059"/>
              <a:gd name="connsiteX0" fmla="*/ 0 w 10570076"/>
              <a:gd name="connsiteY0" fmla="*/ 288727 h 908059"/>
              <a:gd name="connsiteX1" fmla="*/ 1642534 w 10570076"/>
              <a:gd name="connsiteY1" fmla="*/ 906794 h 908059"/>
              <a:gd name="connsiteX2" fmla="*/ 3285067 w 10570076"/>
              <a:gd name="connsiteY2" fmla="*/ 144794 h 908059"/>
              <a:gd name="connsiteX3" fmla="*/ 4910667 w 10570076"/>
              <a:gd name="connsiteY3" fmla="*/ 855994 h 908059"/>
              <a:gd name="connsiteX4" fmla="*/ 6553200 w 10570076"/>
              <a:gd name="connsiteY4" fmla="*/ 178660 h 908059"/>
              <a:gd name="connsiteX5" fmla="*/ 8246534 w 10570076"/>
              <a:gd name="connsiteY5" fmla="*/ 872926 h 908059"/>
              <a:gd name="connsiteX6" fmla="*/ 9575800 w 10570076"/>
              <a:gd name="connsiteY6" fmla="*/ 178660 h 908059"/>
              <a:gd name="connsiteX7" fmla="*/ 10570076 w 10570076"/>
              <a:gd name="connsiteY7" fmla="*/ 0 h 908059"/>
              <a:gd name="connsiteX0" fmla="*/ 0 w 11498939"/>
              <a:gd name="connsiteY0" fmla="*/ 144007 h 786206"/>
              <a:gd name="connsiteX1" fmla="*/ 1642534 w 11498939"/>
              <a:gd name="connsiteY1" fmla="*/ 762074 h 786206"/>
              <a:gd name="connsiteX2" fmla="*/ 3285067 w 11498939"/>
              <a:gd name="connsiteY2" fmla="*/ 74 h 786206"/>
              <a:gd name="connsiteX3" fmla="*/ 4910667 w 11498939"/>
              <a:gd name="connsiteY3" fmla="*/ 711274 h 786206"/>
              <a:gd name="connsiteX4" fmla="*/ 6553200 w 11498939"/>
              <a:gd name="connsiteY4" fmla="*/ 33940 h 786206"/>
              <a:gd name="connsiteX5" fmla="*/ 8246534 w 11498939"/>
              <a:gd name="connsiteY5" fmla="*/ 728206 h 786206"/>
              <a:gd name="connsiteX6" fmla="*/ 9575800 w 11498939"/>
              <a:gd name="connsiteY6" fmla="*/ 33940 h 786206"/>
              <a:gd name="connsiteX7" fmla="*/ 11498939 w 11498939"/>
              <a:gd name="connsiteY7" fmla="*/ 786197 h 786206"/>
              <a:gd name="connsiteX0" fmla="*/ 0 w 11498939"/>
              <a:gd name="connsiteY0" fmla="*/ 144007 h 786197"/>
              <a:gd name="connsiteX1" fmla="*/ 1642534 w 11498939"/>
              <a:gd name="connsiteY1" fmla="*/ 762074 h 786197"/>
              <a:gd name="connsiteX2" fmla="*/ 3285067 w 11498939"/>
              <a:gd name="connsiteY2" fmla="*/ 74 h 786197"/>
              <a:gd name="connsiteX3" fmla="*/ 4910667 w 11498939"/>
              <a:gd name="connsiteY3" fmla="*/ 711274 h 786197"/>
              <a:gd name="connsiteX4" fmla="*/ 6553200 w 11498939"/>
              <a:gd name="connsiteY4" fmla="*/ 33940 h 786197"/>
              <a:gd name="connsiteX5" fmla="*/ 8246534 w 11498939"/>
              <a:gd name="connsiteY5" fmla="*/ 728206 h 786197"/>
              <a:gd name="connsiteX6" fmla="*/ 9575800 w 11498939"/>
              <a:gd name="connsiteY6" fmla="*/ 33940 h 786197"/>
              <a:gd name="connsiteX7" fmla="*/ 11498939 w 11498939"/>
              <a:gd name="connsiteY7" fmla="*/ 786197 h 786197"/>
              <a:gd name="connsiteX0" fmla="*/ 0 w 11498939"/>
              <a:gd name="connsiteY0" fmla="*/ 144007 h 786197"/>
              <a:gd name="connsiteX1" fmla="*/ 1642534 w 11498939"/>
              <a:gd name="connsiteY1" fmla="*/ 762074 h 786197"/>
              <a:gd name="connsiteX2" fmla="*/ 3285067 w 11498939"/>
              <a:gd name="connsiteY2" fmla="*/ 74 h 786197"/>
              <a:gd name="connsiteX3" fmla="*/ 4910667 w 11498939"/>
              <a:gd name="connsiteY3" fmla="*/ 711274 h 786197"/>
              <a:gd name="connsiteX4" fmla="*/ 6553200 w 11498939"/>
              <a:gd name="connsiteY4" fmla="*/ 33940 h 786197"/>
              <a:gd name="connsiteX5" fmla="*/ 8246534 w 11498939"/>
              <a:gd name="connsiteY5" fmla="*/ 728206 h 786197"/>
              <a:gd name="connsiteX6" fmla="*/ 9575800 w 11498939"/>
              <a:gd name="connsiteY6" fmla="*/ 33940 h 786197"/>
              <a:gd name="connsiteX7" fmla="*/ 11498939 w 11498939"/>
              <a:gd name="connsiteY7" fmla="*/ 786197 h 786197"/>
              <a:gd name="connsiteX0" fmla="*/ 0 w 11498939"/>
              <a:gd name="connsiteY0" fmla="*/ 144007 h 786197"/>
              <a:gd name="connsiteX1" fmla="*/ 1642534 w 11498939"/>
              <a:gd name="connsiteY1" fmla="*/ 762074 h 786197"/>
              <a:gd name="connsiteX2" fmla="*/ 3285067 w 11498939"/>
              <a:gd name="connsiteY2" fmla="*/ 74 h 786197"/>
              <a:gd name="connsiteX3" fmla="*/ 4910667 w 11498939"/>
              <a:gd name="connsiteY3" fmla="*/ 711274 h 786197"/>
              <a:gd name="connsiteX4" fmla="*/ 6553200 w 11498939"/>
              <a:gd name="connsiteY4" fmla="*/ 33940 h 786197"/>
              <a:gd name="connsiteX5" fmla="*/ 8246534 w 11498939"/>
              <a:gd name="connsiteY5" fmla="*/ 728206 h 786197"/>
              <a:gd name="connsiteX6" fmla="*/ 9758956 w 11498939"/>
              <a:gd name="connsiteY6" fmla="*/ 33940 h 786197"/>
              <a:gd name="connsiteX7" fmla="*/ 11498939 w 11498939"/>
              <a:gd name="connsiteY7" fmla="*/ 786197 h 786197"/>
              <a:gd name="connsiteX0" fmla="*/ 0 w 11498939"/>
              <a:gd name="connsiteY0" fmla="*/ 144007 h 786197"/>
              <a:gd name="connsiteX1" fmla="*/ 1642534 w 11498939"/>
              <a:gd name="connsiteY1" fmla="*/ 762074 h 786197"/>
              <a:gd name="connsiteX2" fmla="*/ 3285067 w 11498939"/>
              <a:gd name="connsiteY2" fmla="*/ 74 h 786197"/>
              <a:gd name="connsiteX3" fmla="*/ 4910667 w 11498939"/>
              <a:gd name="connsiteY3" fmla="*/ 711274 h 786197"/>
              <a:gd name="connsiteX4" fmla="*/ 6553200 w 11498939"/>
              <a:gd name="connsiteY4" fmla="*/ 33940 h 786197"/>
              <a:gd name="connsiteX5" fmla="*/ 8246534 w 11498939"/>
              <a:gd name="connsiteY5" fmla="*/ 728206 h 786197"/>
              <a:gd name="connsiteX6" fmla="*/ 9758956 w 11498939"/>
              <a:gd name="connsiteY6" fmla="*/ 33940 h 786197"/>
              <a:gd name="connsiteX7" fmla="*/ 11498939 w 11498939"/>
              <a:gd name="connsiteY7" fmla="*/ 786197 h 786197"/>
              <a:gd name="connsiteX0" fmla="*/ 0 w 11498939"/>
              <a:gd name="connsiteY0" fmla="*/ 144007 h 786197"/>
              <a:gd name="connsiteX1" fmla="*/ 1642534 w 11498939"/>
              <a:gd name="connsiteY1" fmla="*/ 762074 h 786197"/>
              <a:gd name="connsiteX2" fmla="*/ 3285067 w 11498939"/>
              <a:gd name="connsiteY2" fmla="*/ 74 h 786197"/>
              <a:gd name="connsiteX3" fmla="*/ 4910667 w 11498939"/>
              <a:gd name="connsiteY3" fmla="*/ 711274 h 786197"/>
              <a:gd name="connsiteX4" fmla="*/ 6553200 w 11498939"/>
              <a:gd name="connsiteY4" fmla="*/ 33940 h 786197"/>
              <a:gd name="connsiteX5" fmla="*/ 8246534 w 11498939"/>
              <a:gd name="connsiteY5" fmla="*/ 728206 h 786197"/>
              <a:gd name="connsiteX6" fmla="*/ 9758956 w 11498939"/>
              <a:gd name="connsiteY6" fmla="*/ 33940 h 786197"/>
              <a:gd name="connsiteX7" fmla="*/ 11498939 w 11498939"/>
              <a:gd name="connsiteY7" fmla="*/ 786197 h 786197"/>
              <a:gd name="connsiteX0" fmla="*/ 0 w 11498939"/>
              <a:gd name="connsiteY0" fmla="*/ 144007 h 786197"/>
              <a:gd name="connsiteX1" fmla="*/ 1642534 w 11498939"/>
              <a:gd name="connsiteY1" fmla="*/ 762074 h 786197"/>
              <a:gd name="connsiteX2" fmla="*/ 3285067 w 11498939"/>
              <a:gd name="connsiteY2" fmla="*/ 74 h 786197"/>
              <a:gd name="connsiteX3" fmla="*/ 4910667 w 11498939"/>
              <a:gd name="connsiteY3" fmla="*/ 711274 h 786197"/>
              <a:gd name="connsiteX4" fmla="*/ 6553200 w 11498939"/>
              <a:gd name="connsiteY4" fmla="*/ 33940 h 786197"/>
              <a:gd name="connsiteX5" fmla="*/ 8246534 w 11498939"/>
              <a:gd name="connsiteY5" fmla="*/ 728206 h 786197"/>
              <a:gd name="connsiteX6" fmla="*/ 9850534 w 11498939"/>
              <a:gd name="connsiteY6" fmla="*/ 33940 h 786197"/>
              <a:gd name="connsiteX7" fmla="*/ 11498939 w 11498939"/>
              <a:gd name="connsiteY7" fmla="*/ 786197 h 786197"/>
              <a:gd name="connsiteX0" fmla="*/ 0 w 11498939"/>
              <a:gd name="connsiteY0" fmla="*/ 144007 h 786197"/>
              <a:gd name="connsiteX1" fmla="*/ 1642534 w 11498939"/>
              <a:gd name="connsiteY1" fmla="*/ 762074 h 786197"/>
              <a:gd name="connsiteX2" fmla="*/ 3285067 w 11498939"/>
              <a:gd name="connsiteY2" fmla="*/ 74 h 786197"/>
              <a:gd name="connsiteX3" fmla="*/ 4910667 w 11498939"/>
              <a:gd name="connsiteY3" fmla="*/ 711274 h 786197"/>
              <a:gd name="connsiteX4" fmla="*/ 6553200 w 11498939"/>
              <a:gd name="connsiteY4" fmla="*/ 33940 h 786197"/>
              <a:gd name="connsiteX5" fmla="*/ 8246534 w 11498939"/>
              <a:gd name="connsiteY5" fmla="*/ 728206 h 786197"/>
              <a:gd name="connsiteX6" fmla="*/ 9850534 w 11498939"/>
              <a:gd name="connsiteY6" fmla="*/ 33940 h 786197"/>
              <a:gd name="connsiteX7" fmla="*/ 11498939 w 11498939"/>
              <a:gd name="connsiteY7" fmla="*/ 786197 h 786197"/>
              <a:gd name="connsiteX0" fmla="*/ 0 w 11498939"/>
              <a:gd name="connsiteY0" fmla="*/ 144007 h 786197"/>
              <a:gd name="connsiteX1" fmla="*/ 1642534 w 11498939"/>
              <a:gd name="connsiteY1" fmla="*/ 762074 h 786197"/>
              <a:gd name="connsiteX2" fmla="*/ 3285067 w 11498939"/>
              <a:gd name="connsiteY2" fmla="*/ 74 h 786197"/>
              <a:gd name="connsiteX3" fmla="*/ 4910667 w 11498939"/>
              <a:gd name="connsiteY3" fmla="*/ 711274 h 786197"/>
              <a:gd name="connsiteX4" fmla="*/ 6553200 w 11498939"/>
              <a:gd name="connsiteY4" fmla="*/ 33940 h 786197"/>
              <a:gd name="connsiteX5" fmla="*/ 8246534 w 11498939"/>
              <a:gd name="connsiteY5" fmla="*/ 728206 h 786197"/>
              <a:gd name="connsiteX6" fmla="*/ 9850534 w 11498939"/>
              <a:gd name="connsiteY6" fmla="*/ 33940 h 786197"/>
              <a:gd name="connsiteX7" fmla="*/ 11498939 w 11498939"/>
              <a:gd name="connsiteY7" fmla="*/ 786197 h 786197"/>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246534 w 11498939"/>
              <a:gd name="connsiteY5" fmla="*/ 728147 h 786138"/>
              <a:gd name="connsiteX6" fmla="*/ 9850534 w 11498939"/>
              <a:gd name="connsiteY6" fmla="*/ 33881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246534 w 11498939"/>
              <a:gd name="connsiteY5" fmla="*/ 728147 h 786138"/>
              <a:gd name="connsiteX6" fmla="*/ 9850534 w 11498939"/>
              <a:gd name="connsiteY6" fmla="*/ 33881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246534 w 11498939"/>
              <a:gd name="connsiteY5" fmla="*/ 728147 h 786138"/>
              <a:gd name="connsiteX6" fmla="*/ 10006059 w 11498939"/>
              <a:gd name="connsiteY6" fmla="*/ 24478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246534 w 11498939"/>
              <a:gd name="connsiteY5" fmla="*/ 728147 h 786138"/>
              <a:gd name="connsiteX6" fmla="*/ 10006059 w 11498939"/>
              <a:gd name="connsiteY6" fmla="*/ 24478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246534 w 11498939"/>
              <a:gd name="connsiteY5" fmla="*/ 728147 h 786138"/>
              <a:gd name="connsiteX6" fmla="*/ 10161583 w 11498939"/>
              <a:gd name="connsiteY6" fmla="*/ 24478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246534 w 11498939"/>
              <a:gd name="connsiteY5" fmla="*/ 728147 h 786138"/>
              <a:gd name="connsiteX6" fmla="*/ 10161583 w 11498939"/>
              <a:gd name="connsiteY6" fmla="*/ 24478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339850 w 11498939"/>
              <a:gd name="connsiteY5" fmla="*/ 737550 h 786138"/>
              <a:gd name="connsiteX6" fmla="*/ 10161583 w 11498939"/>
              <a:gd name="connsiteY6" fmla="*/ 24478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339850 w 11498939"/>
              <a:gd name="connsiteY5" fmla="*/ 737550 h 786138"/>
              <a:gd name="connsiteX6" fmla="*/ 10161583 w 11498939"/>
              <a:gd name="connsiteY6" fmla="*/ 24478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308746 w 11498939"/>
              <a:gd name="connsiteY5" fmla="*/ 709340 h 786138"/>
              <a:gd name="connsiteX6" fmla="*/ 10161583 w 11498939"/>
              <a:gd name="connsiteY6" fmla="*/ 24478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308746 w 11498939"/>
              <a:gd name="connsiteY5" fmla="*/ 709340 h 786138"/>
              <a:gd name="connsiteX6" fmla="*/ 10161583 w 11498939"/>
              <a:gd name="connsiteY6" fmla="*/ 24478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308746 w 11498939"/>
              <a:gd name="connsiteY5" fmla="*/ 709340 h 786138"/>
              <a:gd name="connsiteX6" fmla="*/ 10161583 w 11498939"/>
              <a:gd name="connsiteY6" fmla="*/ 24478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308746 w 11498939"/>
              <a:gd name="connsiteY5" fmla="*/ 709340 h 786138"/>
              <a:gd name="connsiteX6" fmla="*/ 10161583 w 11498939"/>
              <a:gd name="connsiteY6" fmla="*/ 24478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308746 w 11498939"/>
              <a:gd name="connsiteY5" fmla="*/ 709340 h 786138"/>
              <a:gd name="connsiteX6" fmla="*/ 10161583 w 11498939"/>
              <a:gd name="connsiteY6" fmla="*/ 24478 h 786138"/>
              <a:gd name="connsiteX7" fmla="*/ 11498939 w 11498939"/>
              <a:gd name="connsiteY7" fmla="*/ 786138 h 786138"/>
              <a:gd name="connsiteX0" fmla="*/ 0 w 11498939"/>
              <a:gd name="connsiteY0" fmla="*/ 143948 h 786138"/>
              <a:gd name="connsiteX1" fmla="*/ 423197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308746 w 11498939"/>
              <a:gd name="connsiteY5" fmla="*/ 709340 h 786138"/>
              <a:gd name="connsiteX6" fmla="*/ 10161583 w 11498939"/>
              <a:gd name="connsiteY6" fmla="*/ 24478 h 786138"/>
              <a:gd name="connsiteX7" fmla="*/ 11498939 w 11498939"/>
              <a:gd name="connsiteY7" fmla="*/ 786138 h 786138"/>
              <a:gd name="connsiteX0" fmla="*/ 0 w 11498939"/>
              <a:gd name="connsiteY0" fmla="*/ 143948 h 838005"/>
              <a:gd name="connsiteX1" fmla="*/ 423197 w 11498939"/>
              <a:gd name="connsiteY1" fmla="*/ 733805 h 838005"/>
              <a:gd name="connsiteX2" fmla="*/ 3285067 w 11498939"/>
              <a:gd name="connsiteY2" fmla="*/ 15 h 838005"/>
              <a:gd name="connsiteX3" fmla="*/ 4910667 w 11498939"/>
              <a:gd name="connsiteY3" fmla="*/ 711215 h 838005"/>
              <a:gd name="connsiteX4" fmla="*/ 6553200 w 11498939"/>
              <a:gd name="connsiteY4" fmla="*/ 33881 h 838005"/>
              <a:gd name="connsiteX5" fmla="*/ 8308746 w 11498939"/>
              <a:gd name="connsiteY5" fmla="*/ 709340 h 838005"/>
              <a:gd name="connsiteX6" fmla="*/ 10161583 w 11498939"/>
              <a:gd name="connsiteY6" fmla="*/ 24478 h 838005"/>
              <a:gd name="connsiteX7" fmla="*/ 11498939 w 11498939"/>
              <a:gd name="connsiteY7" fmla="*/ 786138 h 838005"/>
              <a:gd name="connsiteX0" fmla="*/ 0 w 12235184"/>
              <a:gd name="connsiteY0" fmla="*/ 125142 h 786138"/>
              <a:gd name="connsiteX1" fmla="*/ 1159442 w 12235184"/>
              <a:gd name="connsiteY1" fmla="*/ 733805 h 786138"/>
              <a:gd name="connsiteX2" fmla="*/ 4021312 w 12235184"/>
              <a:gd name="connsiteY2" fmla="*/ 15 h 786138"/>
              <a:gd name="connsiteX3" fmla="*/ 5646912 w 12235184"/>
              <a:gd name="connsiteY3" fmla="*/ 711215 h 786138"/>
              <a:gd name="connsiteX4" fmla="*/ 7289445 w 12235184"/>
              <a:gd name="connsiteY4" fmla="*/ 33881 h 786138"/>
              <a:gd name="connsiteX5" fmla="*/ 9044991 w 12235184"/>
              <a:gd name="connsiteY5" fmla="*/ 709340 h 786138"/>
              <a:gd name="connsiteX6" fmla="*/ 10897828 w 12235184"/>
              <a:gd name="connsiteY6" fmla="*/ 24478 h 786138"/>
              <a:gd name="connsiteX7" fmla="*/ 12235184 w 12235184"/>
              <a:gd name="connsiteY7" fmla="*/ 786138 h 786138"/>
              <a:gd name="connsiteX0" fmla="*/ 0 w 12235184"/>
              <a:gd name="connsiteY0" fmla="*/ 125142 h 786138"/>
              <a:gd name="connsiteX1" fmla="*/ 1159442 w 12235184"/>
              <a:gd name="connsiteY1" fmla="*/ 733805 h 786138"/>
              <a:gd name="connsiteX2" fmla="*/ 4021312 w 12235184"/>
              <a:gd name="connsiteY2" fmla="*/ 15 h 786138"/>
              <a:gd name="connsiteX3" fmla="*/ 5646912 w 12235184"/>
              <a:gd name="connsiteY3" fmla="*/ 711215 h 786138"/>
              <a:gd name="connsiteX4" fmla="*/ 7289445 w 12235184"/>
              <a:gd name="connsiteY4" fmla="*/ 33881 h 786138"/>
              <a:gd name="connsiteX5" fmla="*/ 9044991 w 12235184"/>
              <a:gd name="connsiteY5" fmla="*/ 709340 h 786138"/>
              <a:gd name="connsiteX6" fmla="*/ 10897828 w 12235184"/>
              <a:gd name="connsiteY6" fmla="*/ 24478 h 786138"/>
              <a:gd name="connsiteX7" fmla="*/ 12235184 w 12235184"/>
              <a:gd name="connsiteY7" fmla="*/ 786138 h 78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35184" h="786138">
                <a:moveTo>
                  <a:pt x="0" y="125142"/>
                </a:moveTo>
                <a:cubicBezTo>
                  <a:pt x="81192" y="333332"/>
                  <a:pt x="489223" y="754660"/>
                  <a:pt x="1159442" y="733805"/>
                </a:cubicBezTo>
                <a:cubicBezTo>
                  <a:pt x="1829661" y="712950"/>
                  <a:pt x="3273400" y="3780"/>
                  <a:pt x="4021312" y="15"/>
                </a:cubicBezTo>
                <a:cubicBezTo>
                  <a:pt x="4769224" y="-3750"/>
                  <a:pt x="4949823" y="714037"/>
                  <a:pt x="5646912" y="711215"/>
                </a:cubicBezTo>
                <a:cubicBezTo>
                  <a:pt x="6344001" y="708393"/>
                  <a:pt x="6723099" y="34193"/>
                  <a:pt x="7289445" y="33881"/>
                </a:cubicBezTo>
                <a:cubicBezTo>
                  <a:pt x="7855791" y="33569"/>
                  <a:pt x="8350279" y="729713"/>
                  <a:pt x="9044991" y="709340"/>
                </a:cubicBezTo>
                <a:cubicBezTo>
                  <a:pt x="9739703" y="688967"/>
                  <a:pt x="10366129" y="11678"/>
                  <a:pt x="10897828" y="24478"/>
                </a:cubicBezTo>
                <a:cubicBezTo>
                  <a:pt x="11429527" y="37278"/>
                  <a:pt x="11943548" y="441353"/>
                  <a:pt x="12235184" y="786138"/>
                </a:cubicBezTo>
              </a:path>
            </a:pathLst>
          </a:cu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latin typeface="Arial" panose="020B0604020202020204" pitchFamily="34" charset="0"/>
              <a:ea typeface="微软雅黑" panose="020B0503020204020204" pitchFamily="34" charset="-122"/>
              <a:sym typeface="Arial" panose="020B0604020202020204" pitchFamily="34" charset="0"/>
            </a:endParaRPr>
          </a:p>
        </p:txBody>
      </p:sp>
      <p:grpSp>
        <p:nvGrpSpPr>
          <p:cNvPr id="18" name="组合 17"/>
          <p:cNvGrpSpPr/>
          <p:nvPr/>
        </p:nvGrpSpPr>
        <p:grpSpPr>
          <a:xfrm>
            <a:off x="3893455" y="1286148"/>
            <a:ext cx="1357092" cy="1357093"/>
            <a:chOff x="1985488" y="1104900"/>
            <a:chExt cx="930184" cy="930184"/>
          </a:xfrm>
          <a:effectLst>
            <a:outerShdw blurRad="381000" dist="190500" dir="2700000" algn="tl" rotWithShape="0">
              <a:prstClr val="black">
                <a:alpha val="40000"/>
              </a:prstClr>
            </a:outerShdw>
          </a:effectLst>
        </p:grpSpPr>
        <p:sp>
          <p:nvSpPr>
            <p:cNvPr id="19" name="椭圆 18"/>
            <p:cNvSpPr/>
            <p:nvPr/>
          </p:nvSpPr>
          <p:spPr>
            <a:xfrm>
              <a:off x="1985488" y="1104900"/>
              <a:ext cx="930184" cy="930184"/>
            </a:xfrm>
            <a:prstGeom prst="ellipse">
              <a:avLst/>
            </a:prstGeom>
            <a:ln w="101600">
              <a:solidFill>
                <a:schemeClr val="bg1"/>
              </a:solidFill>
            </a:ln>
            <a:effectLst>
              <a:innerShdw blurRad="228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latin typeface="Arial" panose="020B0604020202020204" pitchFamily="34" charset="0"/>
                <a:ea typeface="微软雅黑" panose="020B0503020204020204" pitchFamily="34" charset="-122"/>
                <a:sym typeface="Arial" panose="020B0604020202020204" pitchFamily="34" charset="0"/>
              </a:endParaRPr>
            </a:p>
          </p:txBody>
        </p:sp>
        <p:sp>
          <p:nvSpPr>
            <p:cNvPr id="20" name="矩形 259"/>
            <p:cNvSpPr>
              <a:spLocks noChangeArrowheads="1"/>
            </p:cNvSpPr>
            <p:nvPr/>
          </p:nvSpPr>
          <p:spPr bwMode="auto">
            <a:xfrm>
              <a:off x="2102398" y="1210023"/>
              <a:ext cx="696364" cy="719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6826" cap="all" dirty="0">
                  <a:solidFill>
                    <a:schemeClr val="bg1"/>
                  </a:solidFill>
                  <a:latin typeface="Arial" panose="020B0604020202020204" pitchFamily="34" charset="0"/>
                  <a:cs typeface="Arial" panose="020B0604020202020204" pitchFamily="34" charset="0"/>
                  <a:sym typeface="Arial" panose="020B0604020202020204" pitchFamily="34" charset="0"/>
                </a:rPr>
                <a:t>03</a:t>
              </a:r>
              <a:endParaRPr lang="zh-CN" altLang="en-US" sz="6826" cap="all" dirty="0">
                <a:solidFill>
                  <a:schemeClr val="bg1"/>
                </a:solidFill>
                <a:latin typeface="Arial" panose="020B0604020202020204" pitchFamily="34" charset="0"/>
                <a:cs typeface="Arial" panose="020B0604020202020204" pitchFamily="34" charset="0"/>
                <a:sym typeface="Arial" panose="020B0604020202020204" pitchFamily="34" charset="0"/>
              </a:endParaRPr>
            </a:p>
          </p:txBody>
        </p:sp>
      </p:grpSp>
    </p:spTree>
    <p:extLst>
      <p:ext uri="{BB962C8B-B14F-4D97-AF65-F5344CB8AC3E}">
        <p14:creationId xmlns:p14="http://schemas.microsoft.com/office/powerpoint/2010/main" val="1027742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D81EE27-C99E-43D1-8A52-5487A162C8B5}"/>
              </a:ext>
            </a:extLst>
          </p:cNvPr>
          <p:cNvSpPr/>
          <p:nvPr/>
        </p:nvSpPr>
        <p:spPr>
          <a:xfrm>
            <a:off x="2217" y="159656"/>
            <a:ext cx="518483" cy="322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0B5C808A-F1A4-4015-8C99-D6B891ED35B0}"/>
              </a:ext>
            </a:extLst>
          </p:cNvPr>
          <p:cNvSpPr txBox="1"/>
          <p:nvPr/>
        </p:nvSpPr>
        <p:spPr>
          <a:xfrm>
            <a:off x="666749" y="164068"/>
            <a:ext cx="1622968" cy="369332"/>
          </a:xfrm>
          <a:prstGeom prst="rect">
            <a:avLst/>
          </a:prstGeom>
          <a:noFill/>
        </p:spPr>
        <p:txBody>
          <a:bodyPr wrap="square" rtlCol="0">
            <a:spAutoFit/>
          </a:bodyPr>
          <a:lstStyle/>
          <a:p>
            <a:r>
              <a:rPr lang="zh-CN" altLang="en-US" dirty="0">
                <a:solidFill>
                  <a:schemeClr val="accent5"/>
                </a:solidFill>
                <a:latin typeface="黑体" panose="02010609060101010101" pitchFamily="49" charset="-122"/>
                <a:ea typeface="黑体" panose="02010609060101010101" pitchFamily="49" charset="-122"/>
              </a:rPr>
              <a:t>特色创新</a:t>
            </a:r>
          </a:p>
        </p:txBody>
      </p:sp>
      <p:sp>
        <p:nvSpPr>
          <p:cNvPr id="63" name="矩形 62">
            <a:extLst>
              <a:ext uri="{FF2B5EF4-FFF2-40B4-BE49-F238E27FC236}">
                <a16:creationId xmlns:a16="http://schemas.microsoft.com/office/drawing/2014/main" id="{7E5AB2C8-3D34-4C96-965A-DC18EA1B40BB}"/>
              </a:ext>
            </a:extLst>
          </p:cNvPr>
          <p:cNvSpPr/>
          <p:nvPr/>
        </p:nvSpPr>
        <p:spPr>
          <a:xfrm>
            <a:off x="2114395" y="2240737"/>
            <a:ext cx="1723549" cy="323165"/>
          </a:xfrm>
          <a:prstGeom prst="rect">
            <a:avLst/>
          </a:prstGeom>
        </p:spPr>
        <p:txBody>
          <a:bodyPr wrap="none">
            <a:spAutoFit/>
          </a:bodyPr>
          <a:lstStyle/>
          <a:p>
            <a:r>
              <a:rPr lang="zh-CN" altLang="en-US" sz="1500" dirty="0">
                <a:solidFill>
                  <a:schemeClr val="bg1"/>
                </a:solidFill>
                <a:cs typeface="+mn-ea"/>
                <a:sym typeface="+mn-lt"/>
              </a:rPr>
              <a:t>点击此处添加</a:t>
            </a:r>
            <a:r>
              <a:rPr lang="zh-CN" altLang="en-US" sz="1500" b="1" dirty="0">
                <a:solidFill>
                  <a:schemeClr val="bg1"/>
                </a:solidFill>
                <a:cs typeface="+mn-ea"/>
                <a:sym typeface="+mn-lt"/>
              </a:rPr>
              <a:t>文本</a:t>
            </a:r>
          </a:p>
        </p:txBody>
      </p:sp>
      <p:sp>
        <p:nvSpPr>
          <p:cNvPr id="64" name="矩形 63">
            <a:extLst>
              <a:ext uri="{FF2B5EF4-FFF2-40B4-BE49-F238E27FC236}">
                <a16:creationId xmlns:a16="http://schemas.microsoft.com/office/drawing/2014/main" id="{28ACB55A-FF95-42B5-ACB1-5E69A1D83F95}"/>
              </a:ext>
            </a:extLst>
          </p:cNvPr>
          <p:cNvSpPr/>
          <p:nvPr/>
        </p:nvSpPr>
        <p:spPr>
          <a:xfrm>
            <a:off x="2114395" y="3471414"/>
            <a:ext cx="1723549" cy="323165"/>
          </a:xfrm>
          <a:prstGeom prst="rect">
            <a:avLst/>
          </a:prstGeom>
        </p:spPr>
        <p:txBody>
          <a:bodyPr wrap="none">
            <a:spAutoFit/>
          </a:bodyPr>
          <a:lstStyle/>
          <a:p>
            <a:r>
              <a:rPr lang="zh-CN" altLang="en-US" sz="1500" b="1" dirty="0">
                <a:solidFill>
                  <a:schemeClr val="bg1"/>
                </a:solidFill>
                <a:cs typeface="+mn-ea"/>
                <a:sym typeface="+mn-lt"/>
              </a:rPr>
              <a:t>点击此处添加文本</a:t>
            </a:r>
          </a:p>
        </p:txBody>
      </p:sp>
      <p:grpSp>
        <p:nvGrpSpPr>
          <p:cNvPr id="66" name="组合 65">
            <a:extLst>
              <a:ext uri="{FF2B5EF4-FFF2-40B4-BE49-F238E27FC236}">
                <a16:creationId xmlns:a16="http://schemas.microsoft.com/office/drawing/2014/main" id="{214C5CFD-41F7-4BD4-81C7-B80FCF64D239}"/>
              </a:ext>
            </a:extLst>
          </p:cNvPr>
          <p:cNvGrpSpPr/>
          <p:nvPr/>
        </p:nvGrpSpPr>
        <p:grpSpPr>
          <a:xfrm>
            <a:off x="1424765" y="1078024"/>
            <a:ext cx="684305" cy="600164"/>
            <a:chOff x="6489367" y="1774375"/>
            <a:chExt cx="912407" cy="800219"/>
          </a:xfrm>
        </p:grpSpPr>
        <p:sp>
          <p:nvSpPr>
            <p:cNvPr id="67" name="任意多边形 31">
              <a:extLst>
                <a:ext uri="{FF2B5EF4-FFF2-40B4-BE49-F238E27FC236}">
                  <a16:creationId xmlns:a16="http://schemas.microsoft.com/office/drawing/2014/main" id="{08BA5863-ED1A-4A09-AA76-424D4DB896B5}"/>
                </a:ext>
              </a:extLst>
            </p:cNvPr>
            <p:cNvSpPr/>
            <p:nvPr/>
          </p:nvSpPr>
          <p:spPr>
            <a:xfrm>
              <a:off x="6489367" y="1830376"/>
              <a:ext cx="732098" cy="657439"/>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cs typeface="+mn-ea"/>
                <a:sym typeface="+mn-lt"/>
              </a:endParaRPr>
            </a:p>
          </p:txBody>
        </p:sp>
        <p:sp>
          <p:nvSpPr>
            <p:cNvPr id="68" name="文本框 67">
              <a:extLst>
                <a:ext uri="{FF2B5EF4-FFF2-40B4-BE49-F238E27FC236}">
                  <a16:creationId xmlns:a16="http://schemas.microsoft.com/office/drawing/2014/main" id="{3E144407-A6DE-483A-82AF-40EE72CF46CA}"/>
                </a:ext>
              </a:extLst>
            </p:cNvPr>
            <p:cNvSpPr txBox="1"/>
            <p:nvPr/>
          </p:nvSpPr>
          <p:spPr>
            <a:xfrm>
              <a:off x="6582746" y="1774375"/>
              <a:ext cx="819028" cy="800219"/>
            </a:xfrm>
            <a:prstGeom prst="rect">
              <a:avLst/>
            </a:prstGeom>
            <a:noFill/>
          </p:spPr>
          <p:txBody>
            <a:bodyPr wrap="none" rtlCol="0">
              <a:spAutoFit/>
            </a:bodyPr>
            <a:lstStyle/>
            <a:p>
              <a:r>
                <a:rPr lang="en-US" altLang="zh-CN" sz="3300" dirty="0">
                  <a:solidFill>
                    <a:schemeClr val="accent1"/>
                  </a:solidFill>
                  <a:cs typeface="+mn-ea"/>
                  <a:sym typeface="+mn-lt"/>
                </a:rPr>
                <a:t>01</a:t>
              </a:r>
              <a:endParaRPr lang="zh-CN" altLang="en-US" sz="3300" dirty="0">
                <a:solidFill>
                  <a:schemeClr val="accent1"/>
                </a:solidFill>
                <a:cs typeface="+mn-ea"/>
                <a:sym typeface="+mn-lt"/>
              </a:endParaRPr>
            </a:p>
          </p:txBody>
        </p:sp>
      </p:grpSp>
      <p:grpSp>
        <p:nvGrpSpPr>
          <p:cNvPr id="69" name="组合 68">
            <a:extLst>
              <a:ext uri="{FF2B5EF4-FFF2-40B4-BE49-F238E27FC236}">
                <a16:creationId xmlns:a16="http://schemas.microsoft.com/office/drawing/2014/main" id="{056A915C-5626-407B-AA8A-8D757937AAF3}"/>
              </a:ext>
            </a:extLst>
          </p:cNvPr>
          <p:cNvGrpSpPr/>
          <p:nvPr/>
        </p:nvGrpSpPr>
        <p:grpSpPr>
          <a:xfrm>
            <a:off x="1424774" y="2308222"/>
            <a:ext cx="645232" cy="600164"/>
            <a:chOff x="6489367" y="3414635"/>
            <a:chExt cx="860308" cy="800219"/>
          </a:xfrm>
        </p:grpSpPr>
        <p:sp>
          <p:nvSpPr>
            <p:cNvPr id="70" name="任意多边形 37">
              <a:extLst>
                <a:ext uri="{FF2B5EF4-FFF2-40B4-BE49-F238E27FC236}">
                  <a16:creationId xmlns:a16="http://schemas.microsoft.com/office/drawing/2014/main" id="{5291F68A-497A-4D04-801C-82C95F7DF697}"/>
                </a:ext>
              </a:extLst>
            </p:cNvPr>
            <p:cNvSpPr/>
            <p:nvPr/>
          </p:nvSpPr>
          <p:spPr>
            <a:xfrm>
              <a:off x="6489367" y="3470636"/>
              <a:ext cx="732098" cy="657438"/>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cs typeface="+mn-ea"/>
                <a:sym typeface="+mn-lt"/>
              </a:endParaRPr>
            </a:p>
          </p:txBody>
        </p:sp>
        <p:sp>
          <p:nvSpPr>
            <p:cNvPr id="71" name="文本框 70">
              <a:extLst>
                <a:ext uri="{FF2B5EF4-FFF2-40B4-BE49-F238E27FC236}">
                  <a16:creationId xmlns:a16="http://schemas.microsoft.com/office/drawing/2014/main" id="{2023DED9-CEE4-40B0-8D4D-F419817C00F1}"/>
                </a:ext>
              </a:extLst>
            </p:cNvPr>
            <p:cNvSpPr txBox="1"/>
            <p:nvPr/>
          </p:nvSpPr>
          <p:spPr>
            <a:xfrm>
              <a:off x="6530648" y="3414635"/>
              <a:ext cx="819027" cy="800219"/>
            </a:xfrm>
            <a:prstGeom prst="rect">
              <a:avLst/>
            </a:prstGeom>
            <a:noFill/>
          </p:spPr>
          <p:txBody>
            <a:bodyPr wrap="none" rtlCol="0">
              <a:spAutoFit/>
            </a:bodyPr>
            <a:lstStyle/>
            <a:p>
              <a:r>
                <a:rPr lang="en-US" altLang="zh-CN" sz="3300" dirty="0">
                  <a:solidFill>
                    <a:schemeClr val="accent1"/>
                  </a:solidFill>
                  <a:cs typeface="+mn-ea"/>
                  <a:sym typeface="+mn-lt"/>
                </a:rPr>
                <a:t>02</a:t>
              </a:r>
              <a:endParaRPr lang="zh-CN" altLang="en-US" sz="3300" dirty="0">
                <a:solidFill>
                  <a:schemeClr val="accent1"/>
                </a:solidFill>
                <a:cs typeface="+mn-ea"/>
                <a:sym typeface="+mn-lt"/>
              </a:endParaRPr>
            </a:p>
          </p:txBody>
        </p:sp>
      </p:grpSp>
      <p:grpSp>
        <p:nvGrpSpPr>
          <p:cNvPr id="72" name="组合 71">
            <a:extLst>
              <a:ext uri="{FF2B5EF4-FFF2-40B4-BE49-F238E27FC236}">
                <a16:creationId xmlns:a16="http://schemas.microsoft.com/office/drawing/2014/main" id="{BF7D18A2-E2FF-4040-AB28-7C3FBAD95744}"/>
              </a:ext>
            </a:extLst>
          </p:cNvPr>
          <p:cNvGrpSpPr/>
          <p:nvPr/>
        </p:nvGrpSpPr>
        <p:grpSpPr>
          <a:xfrm>
            <a:off x="1424765" y="3538417"/>
            <a:ext cx="638018" cy="600164"/>
            <a:chOff x="6489367" y="5054897"/>
            <a:chExt cx="850691" cy="800219"/>
          </a:xfrm>
        </p:grpSpPr>
        <p:sp>
          <p:nvSpPr>
            <p:cNvPr id="73" name="任意多边形 38">
              <a:extLst>
                <a:ext uri="{FF2B5EF4-FFF2-40B4-BE49-F238E27FC236}">
                  <a16:creationId xmlns:a16="http://schemas.microsoft.com/office/drawing/2014/main" id="{C1D5F946-E585-4346-8BAE-6F750342F31A}"/>
                </a:ext>
              </a:extLst>
            </p:cNvPr>
            <p:cNvSpPr/>
            <p:nvPr/>
          </p:nvSpPr>
          <p:spPr>
            <a:xfrm>
              <a:off x="6489367" y="5110898"/>
              <a:ext cx="732098" cy="657438"/>
            </a:xfrm>
            <a:custGeom>
              <a:avLst/>
              <a:gdLst>
                <a:gd name="connsiteX0" fmla="*/ 949445 w 3191647"/>
                <a:gd name="connsiteY0" fmla="*/ 0 h 2866152"/>
                <a:gd name="connsiteX1" fmla="*/ 2234352 w 3191647"/>
                <a:gd name="connsiteY1" fmla="*/ 0 h 2866152"/>
                <a:gd name="connsiteX2" fmla="*/ 2402131 w 3191647"/>
                <a:gd name="connsiteY2" fmla="*/ 51249 h 2866152"/>
                <a:gd name="connsiteX3" fmla="*/ 2409685 w 3191647"/>
                <a:gd name="connsiteY3" fmla="*/ 57482 h 2866152"/>
                <a:gd name="connsiteX4" fmla="*/ 2430115 w 3191647"/>
                <a:gd name="connsiteY4" fmla="*/ 70005 h 2866152"/>
                <a:gd name="connsiteX5" fmla="*/ 2508940 w 3191647"/>
                <a:gd name="connsiteY5" fmla="*/ 159371 h 2866152"/>
                <a:gd name="connsiteX6" fmla="*/ 3151394 w 3191647"/>
                <a:gd name="connsiteY6" fmla="*/ 1272133 h 2866152"/>
                <a:gd name="connsiteX7" fmla="*/ 3181372 w 3191647"/>
                <a:gd name="connsiteY7" fmla="*/ 1499841 h 2866152"/>
                <a:gd name="connsiteX8" fmla="*/ 3172981 w 3191647"/>
                <a:gd name="connsiteY8" fmla="*/ 1522315 h 2866152"/>
                <a:gd name="connsiteX9" fmla="*/ 3170003 w 3191647"/>
                <a:gd name="connsiteY9" fmla="*/ 1535472 h 2866152"/>
                <a:gd name="connsiteX10" fmla="*/ 3145044 w 3191647"/>
                <a:gd name="connsiteY10" fmla="*/ 1590895 h 2866152"/>
                <a:gd name="connsiteX11" fmla="*/ 2502590 w 3191647"/>
                <a:gd name="connsiteY11" fmla="*/ 2703657 h 2866152"/>
                <a:gd name="connsiteX12" fmla="*/ 2488794 w 3191647"/>
                <a:gd name="connsiteY12" fmla="*/ 2722817 h 2866152"/>
                <a:gd name="connsiteX13" fmla="*/ 2482806 w 3191647"/>
                <a:gd name="connsiteY13" fmla="*/ 2733849 h 2866152"/>
                <a:gd name="connsiteX14" fmla="*/ 2467439 w 3191647"/>
                <a:gd name="connsiteY14" fmla="*/ 2752474 h 2866152"/>
                <a:gd name="connsiteX15" fmla="*/ 2467072 w 3191647"/>
                <a:gd name="connsiteY15" fmla="*/ 2752984 h 2866152"/>
                <a:gd name="connsiteX16" fmla="*/ 2466846 w 3191647"/>
                <a:gd name="connsiteY16" fmla="*/ 2753192 h 2866152"/>
                <a:gd name="connsiteX17" fmla="*/ 2446163 w 3191647"/>
                <a:gd name="connsiteY17" fmla="*/ 2778260 h 2866152"/>
                <a:gd name="connsiteX18" fmla="*/ 2233973 w 3191647"/>
                <a:gd name="connsiteY18" fmla="*/ 2866152 h 2866152"/>
                <a:gd name="connsiteX19" fmla="*/ 949066 w 3191647"/>
                <a:gd name="connsiteY19" fmla="*/ 2866152 h 2866152"/>
                <a:gd name="connsiteX20" fmla="*/ 700233 w 3191647"/>
                <a:gd name="connsiteY20" fmla="*/ 2733849 h 2866152"/>
                <a:gd name="connsiteX21" fmla="*/ 689623 w 3191647"/>
                <a:gd name="connsiteY21" fmla="*/ 2714300 h 2866152"/>
                <a:gd name="connsiteX22" fmla="*/ 681960 w 3191647"/>
                <a:gd name="connsiteY22" fmla="*/ 2703658 h 2866152"/>
                <a:gd name="connsiteX23" fmla="*/ 39506 w 3191647"/>
                <a:gd name="connsiteY23" fmla="*/ 1590896 h 2866152"/>
                <a:gd name="connsiteX24" fmla="*/ 1526 w 3191647"/>
                <a:gd name="connsiteY24" fmla="*/ 1477948 h 2866152"/>
                <a:gd name="connsiteX25" fmla="*/ 720 w 3191647"/>
                <a:gd name="connsiteY25" fmla="*/ 1447354 h 2866152"/>
                <a:gd name="connsiteX26" fmla="*/ 0 w 3191647"/>
                <a:gd name="connsiteY26" fmla="*/ 1443059 h 2866152"/>
                <a:gd name="connsiteX27" fmla="*/ 303 w 3191647"/>
                <a:gd name="connsiteY27" fmla="*/ 1431516 h 2866152"/>
                <a:gd name="connsiteX28" fmla="*/ 0 w 3191647"/>
                <a:gd name="connsiteY28" fmla="*/ 1419970 h 2866152"/>
                <a:gd name="connsiteX29" fmla="*/ 720 w 3191647"/>
                <a:gd name="connsiteY29" fmla="*/ 1415675 h 2866152"/>
                <a:gd name="connsiteX30" fmla="*/ 1526 w 3191647"/>
                <a:gd name="connsiteY30" fmla="*/ 1385081 h 2866152"/>
                <a:gd name="connsiteX31" fmla="*/ 39506 w 3191647"/>
                <a:gd name="connsiteY31" fmla="*/ 1272134 h 2866152"/>
                <a:gd name="connsiteX32" fmla="*/ 681960 w 3191647"/>
                <a:gd name="connsiteY32" fmla="*/ 159372 h 2866152"/>
                <a:gd name="connsiteX33" fmla="*/ 698045 w 3191647"/>
                <a:gd name="connsiteY33" fmla="*/ 137034 h 2866152"/>
                <a:gd name="connsiteX34" fmla="*/ 700612 w 3191647"/>
                <a:gd name="connsiteY34" fmla="*/ 132303 h 2866152"/>
                <a:gd name="connsiteX35" fmla="*/ 707202 w 3191647"/>
                <a:gd name="connsiteY35" fmla="*/ 124316 h 2866152"/>
                <a:gd name="connsiteX36" fmla="*/ 717478 w 3191647"/>
                <a:gd name="connsiteY36" fmla="*/ 110046 h 2866152"/>
                <a:gd name="connsiteX37" fmla="*/ 723796 w 3191647"/>
                <a:gd name="connsiteY37" fmla="*/ 104204 h 2866152"/>
                <a:gd name="connsiteX38" fmla="*/ 737255 w 3191647"/>
                <a:gd name="connsiteY38" fmla="*/ 87892 h 2866152"/>
                <a:gd name="connsiteX39" fmla="*/ 949445 w 3191647"/>
                <a:gd name="connsiteY39" fmla="*/ 0 h 2866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191647" h="2866152">
                  <a:moveTo>
                    <a:pt x="949445" y="0"/>
                  </a:moveTo>
                  <a:lnTo>
                    <a:pt x="2234352" y="0"/>
                  </a:lnTo>
                  <a:cubicBezTo>
                    <a:pt x="2296501" y="0"/>
                    <a:pt x="2354237" y="18893"/>
                    <a:pt x="2402131" y="51249"/>
                  </a:cubicBezTo>
                  <a:lnTo>
                    <a:pt x="2409685" y="57482"/>
                  </a:lnTo>
                  <a:lnTo>
                    <a:pt x="2430115" y="70005"/>
                  </a:lnTo>
                  <a:cubicBezTo>
                    <a:pt x="2461216" y="93504"/>
                    <a:pt x="2488224" y="123489"/>
                    <a:pt x="2508940" y="159371"/>
                  </a:cubicBezTo>
                  <a:lnTo>
                    <a:pt x="3151394" y="1272133"/>
                  </a:lnTo>
                  <a:cubicBezTo>
                    <a:pt x="3192826" y="1343897"/>
                    <a:pt x="3201249" y="1425660"/>
                    <a:pt x="3181372" y="1499841"/>
                  </a:cubicBezTo>
                  <a:lnTo>
                    <a:pt x="3172981" y="1522315"/>
                  </a:lnTo>
                  <a:lnTo>
                    <a:pt x="3170003" y="1535472"/>
                  </a:lnTo>
                  <a:cubicBezTo>
                    <a:pt x="3163697" y="1554388"/>
                    <a:pt x="3155402" y="1572954"/>
                    <a:pt x="3145044" y="1590895"/>
                  </a:cubicBezTo>
                  <a:lnTo>
                    <a:pt x="2502590" y="2703657"/>
                  </a:lnTo>
                  <a:lnTo>
                    <a:pt x="2488794" y="2722817"/>
                  </a:lnTo>
                  <a:lnTo>
                    <a:pt x="2482806" y="2733849"/>
                  </a:lnTo>
                  <a:lnTo>
                    <a:pt x="2467439" y="2752474"/>
                  </a:lnTo>
                  <a:lnTo>
                    <a:pt x="2467072" y="2752984"/>
                  </a:lnTo>
                  <a:lnTo>
                    <a:pt x="2466846" y="2753192"/>
                  </a:lnTo>
                  <a:lnTo>
                    <a:pt x="2446163" y="2778260"/>
                  </a:lnTo>
                  <a:cubicBezTo>
                    <a:pt x="2391859" y="2832565"/>
                    <a:pt x="2316839" y="2866152"/>
                    <a:pt x="2233973" y="2866152"/>
                  </a:cubicBezTo>
                  <a:lnTo>
                    <a:pt x="949066" y="2866152"/>
                  </a:lnTo>
                  <a:cubicBezTo>
                    <a:pt x="845484" y="2866152"/>
                    <a:pt x="754160" y="2813671"/>
                    <a:pt x="700233" y="2733849"/>
                  </a:cubicBezTo>
                  <a:lnTo>
                    <a:pt x="689623" y="2714300"/>
                  </a:lnTo>
                  <a:lnTo>
                    <a:pt x="681960" y="2703658"/>
                  </a:lnTo>
                  <a:lnTo>
                    <a:pt x="39506" y="1590896"/>
                  </a:lnTo>
                  <a:cubicBezTo>
                    <a:pt x="18789" y="1555014"/>
                    <a:pt x="6326" y="1516632"/>
                    <a:pt x="1526" y="1477948"/>
                  </a:cubicBezTo>
                  <a:lnTo>
                    <a:pt x="720" y="1447354"/>
                  </a:lnTo>
                  <a:lnTo>
                    <a:pt x="0" y="1443059"/>
                  </a:lnTo>
                  <a:lnTo>
                    <a:pt x="303" y="1431516"/>
                  </a:lnTo>
                  <a:lnTo>
                    <a:pt x="0" y="1419970"/>
                  </a:lnTo>
                  <a:lnTo>
                    <a:pt x="720" y="1415675"/>
                  </a:lnTo>
                  <a:lnTo>
                    <a:pt x="1526" y="1385081"/>
                  </a:lnTo>
                  <a:cubicBezTo>
                    <a:pt x="6326" y="1346398"/>
                    <a:pt x="18789" y="1308016"/>
                    <a:pt x="39506" y="1272134"/>
                  </a:cubicBezTo>
                  <a:lnTo>
                    <a:pt x="681960" y="159372"/>
                  </a:lnTo>
                  <a:lnTo>
                    <a:pt x="698045" y="137034"/>
                  </a:lnTo>
                  <a:lnTo>
                    <a:pt x="700612" y="132303"/>
                  </a:lnTo>
                  <a:lnTo>
                    <a:pt x="707202" y="124316"/>
                  </a:lnTo>
                  <a:lnTo>
                    <a:pt x="717478" y="110046"/>
                  </a:lnTo>
                  <a:lnTo>
                    <a:pt x="723796" y="104204"/>
                  </a:lnTo>
                  <a:lnTo>
                    <a:pt x="737255" y="87892"/>
                  </a:lnTo>
                  <a:cubicBezTo>
                    <a:pt x="791559" y="33588"/>
                    <a:pt x="866580" y="0"/>
                    <a:pt x="949445" y="0"/>
                  </a:cubicBezTo>
                  <a:close/>
                </a:path>
              </a:pathLst>
            </a:custGeom>
            <a:gradFill>
              <a:gsLst>
                <a:gs pos="0">
                  <a:srgbClr val="E5E5E5"/>
                </a:gs>
                <a:gs pos="100000">
                  <a:srgbClr val="FEFEFE"/>
                </a:gs>
              </a:gsLst>
              <a:lin ang="5400000" scaled="1"/>
            </a:gradFill>
            <a:ln w="25400">
              <a:gradFill>
                <a:gsLst>
                  <a:gs pos="0">
                    <a:schemeClr val="accent1">
                      <a:lumMod val="5000"/>
                      <a:lumOff val="95000"/>
                    </a:schemeClr>
                  </a:gs>
                  <a:gs pos="100000">
                    <a:srgbClr val="E0E0E0"/>
                  </a:gs>
                </a:gsLst>
                <a:lin ang="5400000" scaled="1"/>
              </a:gradFill>
            </a:ln>
            <a:effectLst>
              <a:outerShdw blurRad="571500" dist="342900" dir="2280000" algn="tl"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00">
                <a:cs typeface="+mn-ea"/>
                <a:sym typeface="+mn-lt"/>
              </a:endParaRPr>
            </a:p>
          </p:txBody>
        </p:sp>
        <p:sp>
          <p:nvSpPr>
            <p:cNvPr id="74" name="文本框 73">
              <a:extLst>
                <a:ext uri="{FF2B5EF4-FFF2-40B4-BE49-F238E27FC236}">
                  <a16:creationId xmlns:a16="http://schemas.microsoft.com/office/drawing/2014/main" id="{9D513775-BDAF-4BC9-AE55-319CE655BDD4}"/>
                </a:ext>
              </a:extLst>
            </p:cNvPr>
            <p:cNvSpPr txBox="1"/>
            <p:nvPr/>
          </p:nvSpPr>
          <p:spPr>
            <a:xfrm>
              <a:off x="6521030" y="5054897"/>
              <a:ext cx="819028" cy="800219"/>
            </a:xfrm>
            <a:prstGeom prst="rect">
              <a:avLst/>
            </a:prstGeom>
            <a:noFill/>
          </p:spPr>
          <p:txBody>
            <a:bodyPr wrap="none" rtlCol="0">
              <a:spAutoFit/>
            </a:bodyPr>
            <a:lstStyle/>
            <a:p>
              <a:r>
                <a:rPr lang="en-US" altLang="zh-CN" sz="3300" dirty="0">
                  <a:solidFill>
                    <a:schemeClr val="accent1"/>
                  </a:solidFill>
                  <a:cs typeface="+mn-ea"/>
                  <a:sym typeface="+mn-lt"/>
                </a:rPr>
                <a:t>03</a:t>
              </a:r>
              <a:endParaRPr lang="zh-CN" altLang="en-US" sz="3300" dirty="0">
                <a:solidFill>
                  <a:schemeClr val="accent1"/>
                </a:solidFill>
                <a:cs typeface="+mn-ea"/>
                <a:sym typeface="+mn-lt"/>
              </a:endParaRPr>
            </a:p>
          </p:txBody>
        </p:sp>
      </p:grpSp>
      <p:sp>
        <p:nvSpPr>
          <p:cNvPr id="75" name="矩形 74">
            <a:extLst>
              <a:ext uri="{FF2B5EF4-FFF2-40B4-BE49-F238E27FC236}">
                <a16:creationId xmlns:a16="http://schemas.microsoft.com/office/drawing/2014/main" id="{AEDE5491-2BF9-404C-A2DE-18E6218C074F}"/>
              </a:ext>
            </a:extLst>
          </p:cNvPr>
          <p:cNvSpPr/>
          <p:nvPr/>
        </p:nvSpPr>
        <p:spPr>
          <a:xfrm>
            <a:off x="2400260" y="906901"/>
            <a:ext cx="4801314"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多源、多类型混杂数据时间滑窗特征构建方法</a:t>
            </a:r>
            <a:endParaRPr lang="en-US" altLang="zh-CN" b="1" dirty="0">
              <a:latin typeface="微软雅黑" panose="020B0503020204020204" pitchFamily="34" charset="-122"/>
              <a:ea typeface="微软雅黑" panose="020B0503020204020204" pitchFamily="34" charset="-122"/>
            </a:endParaRPr>
          </a:p>
        </p:txBody>
      </p:sp>
      <p:sp>
        <p:nvSpPr>
          <p:cNvPr id="76" name="矩形 75">
            <a:extLst>
              <a:ext uri="{FF2B5EF4-FFF2-40B4-BE49-F238E27FC236}">
                <a16:creationId xmlns:a16="http://schemas.microsoft.com/office/drawing/2014/main" id="{BEF97984-CB81-48D8-84BB-D69A53FDC7D4}"/>
              </a:ext>
            </a:extLst>
          </p:cNvPr>
          <p:cNvSpPr/>
          <p:nvPr/>
        </p:nvSpPr>
        <p:spPr>
          <a:xfrm>
            <a:off x="2408910" y="1287929"/>
            <a:ext cx="5175797" cy="830997"/>
          </a:xfrm>
          <a:prstGeom prst="rect">
            <a:avLst/>
          </a:prstGeom>
        </p:spPr>
        <p:txBody>
          <a:bodyPr wrap="square">
            <a:spAutoFit/>
          </a:bodyPr>
          <a:lstStyle/>
          <a:p>
            <a:r>
              <a:rPr lang="zh-CN" altLang="en-US" sz="1600" dirty="0"/>
              <a:t>从</a:t>
            </a:r>
            <a:r>
              <a:rPr lang="en-US" altLang="zh-CN" sz="1600" dirty="0" err="1"/>
              <a:t>Basis、Cycle</a:t>
            </a:r>
            <a:r>
              <a:rPr lang="zh-CN" altLang="en-US" sz="1600" dirty="0"/>
              <a:t>和</a:t>
            </a:r>
            <a:r>
              <a:rPr lang="en-US" altLang="zh-CN" sz="1600" dirty="0"/>
              <a:t>Keys</a:t>
            </a:r>
            <a:r>
              <a:rPr lang="zh-CN" altLang="en-US" sz="1600" dirty="0"/>
              <a:t>三个角度进行特征构建，并通过时间滑窗法融合特征，充分挖掘复杂场景下结果的关键影响因素</a:t>
            </a:r>
            <a:endParaRPr lang="en-US" altLang="zh-CN" sz="1600" dirty="0"/>
          </a:p>
        </p:txBody>
      </p:sp>
      <p:sp>
        <p:nvSpPr>
          <p:cNvPr id="77" name="矩形 76">
            <a:extLst>
              <a:ext uri="{FF2B5EF4-FFF2-40B4-BE49-F238E27FC236}">
                <a16:creationId xmlns:a16="http://schemas.microsoft.com/office/drawing/2014/main" id="{D91C7EFF-62A0-468C-B1D0-6FE346434495}"/>
              </a:ext>
            </a:extLst>
          </p:cNvPr>
          <p:cNvSpPr/>
          <p:nvPr/>
        </p:nvSpPr>
        <p:spPr>
          <a:xfrm>
            <a:off x="2408911" y="2184505"/>
            <a:ext cx="877163" cy="369332"/>
          </a:xfrm>
          <a:prstGeom prst="rect">
            <a:avLst/>
          </a:prstGeom>
        </p:spPr>
        <p:txBody>
          <a:bodyPr wrap="none">
            <a:spAutoFit/>
          </a:bodyPr>
          <a:lstStyle/>
          <a:p>
            <a:pPr algn="ctr"/>
            <a:r>
              <a:rPr lang="zh-CN" altLang="en-US" b="1" dirty="0">
                <a:latin typeface="微软雅黑" panose="020B0503020204020204" pitchFamily="34" charset="-122"/>
                <a:ea typeface="微软雅黑" panose="020B0503020204020204" pitchFamily="34" charset="-122"/>
              </a:rPr>
              <a:t>普适性</a:t>
            </a:r>
            <a:endParaRPr lang="en-US" altLang="zh-CN" b="1" dirty="0">
              <a:latin typeface="微软雅黑" panose="020B0503020204020204" pitchFamily="34" charset="-122"/>
              <a:ea typeface="微软雅黑" panose="020B0503020204020204" pitchFamily="34" charset="-122"/>
            </a:endParaRPr>
          </a:p>
        </p:txBody>
      </p:sp>
      <p:sp>
        <p:nvSpPr>
          <p:cNvPr id="78" name="矩形 77">
            <a:extLst>
              <a:ext uri="{FF2B5EF4-FFF2-40B4-BE49-F238E27FC236}">
                <a16:creationId xmlns:a16="http://schemas.microsoft.com/office/drawing/2014/main" id="{BBA1D703-0656-496C-861E-E7345E0F6D1D}"/>
              </a:ext>
            </a:extLst>
          </p:cNvPr>
          <p:cNvSpPr/>
          <p:nvPr/>
        </p:nvSpPr>
        <p:spPr>
          <a:xfrm>
            <a:off x="2408910" y="2547354"/>
            <a:ext cx="5310551" cy="1077218"/>
          </a:xfrm>
          <a:prstGeom prst="rect">
            <a:avLst/>
          </a:prstGeom>
        </p:spPr>
        <p:txBody>
          <a:bodyPr wrap="square">
            <a:spAutoFit/>
          </a:bodyPr>
          <a:lstStyle/>
          <a:p>
            <a:r>
              <a:rPr lang="zh-CN" altLang="en-US" sz="1600" dirty="0"/>
              <a:t>引入一种周期时间序列预测的黑盒泛化模型，将周期时间序列预测问题转换为回归问题，可作为此类问题的通用解决方案，具有普适性</a:t>
            </a:r>
            <a:endParaRPr lang="en-US" altLang="zh-CN" sz="1600" dirty="0"/>
          </a:p>
          <a:p>
            <a:endParaRPr lang="en-US" altLang="zh-CN" sz="1600" dirty="0"/>
          </a:p>
        </p:txBody>
      </p:sp>
      <p:sp>
        <p:nvSpPr>
          <p:cNvPr id="79" name="矩形 78">
            <a:extLst>
              <a:ext uri="{FF2B5EF4-FFF2-40B4-BE49-F238E27FC236}">
                <a16:creationId xmlns:a16="http://schemas.microsoft.com/office/drawing/2014/main" id="{5932EB4F-D7CC-471E-9A55-723A417BE0A2}"/>
              </a:ext>
            </a:extLst>
          </p:cNvPr>
          <p:cNvSpPr/>
          <p:nvPr/>
        </p:nvSpPr>
        <p:spPr>
          <a:xfrm>
            <a:off x="2408911" y="3471414"/>
            <a:ext cx="1107996" cy="369332"/>
          </a:xfrm>
          <a:prstGeom prst="rect">
            <a:avLst/>
          </a:prstGeom>
        </p:spPr>
        <p:txBody>
          <a:bodyPr wrap="none">
            <a:spAutoFit/>
          </a:bodyPr>
          <a:lstStyle/>
          <a:p>
            <a:pPr algn="r"/>
            <a:r>
              <a:rPr lang="zh-CN" altLang="en-US" b="1" dirty="0">
                <a:latin typeface="微软雅黑" panose="020B0503020204020204" pitchFamily="34" charset="-122"/>
                <a:ea typeface="微软雅黑" panose="020B0503020204020204" pitchFamily="34" charset="-122"/>
              </a:rPr>
              <a:t>可拓展性</a:t>
            </a:r>
            <a:endParaRPr lang="en-US" altLang="zh-CN" b="1" dirty="0">
              <a:latin typeface="微软雅黑" panose="020B0503020204020204" pitchFamily="34" charset="-122"/>
              <a:ea typeface="微软雅黑" panose="020B0503020204020204" pitchFamily="34" charset="-122"/>
            </a:endParaRPr>
          </a:p>
        </p:txBody>
      </p:sp>
      <p:sp>
        <p:nvSpPr>
          <p:cNvPr id="80" name="矩形 79">
            <a:extLst>
              <a:ext uri="{FF2B5EF4-FFF2-40B4-BE49-F238E27FC236}">
                <a16:creationId xmlns:a16="http://schemas.microsoft.com/office/drawing/2014/main" id="{950CCD65-7E0F-47EF-9D62-C0D5B4DAC4ED}"/>
              </a:ext>
            </a:extLst>
          </p:cNvPr>
          <p:cNvSpPr/>
          <p:nvPr/>
        </p:nvSpPr>
        <p:spPr>
          <a:xfrm>
            <a:off x="2408911" y="3834044"/>
            <a:ext cx="6090196" cy="338554"/>
          </a:xfrm>
          <a:prstGeom prst="rect">
            <a:avLst/>
          </a:prstGeom>
        </p:spPr>
        <p:txBody>
          <a:bodyPr wrap="square">
            <a:spAutoFit/>
          </a:bodyPr>
          <a:lstStyle/>
          <a:p>
            <a:r>
              <a:rPr lang="zh-CN" altLang="en-US" sz="1600" dirty="0"/>
              <a:t>灵活选择预测算法，适应不同类型数据和不同规模的数据场景</a:t>
            </a:r>
            <a:endParaRPr lang="en-US" altLang="zh-CN" sz="1600" dirty="0"/>
          </a:p>
        </p:txBody>
      </p:sp>
    </p:spTree>
    <p:extLst>
      <p:ext uri="{BB962C8B-B14F-4D97-AF65-F5344CB8AC3E}">
        <p14:creationId xmlns:p14="http://schemas.microsoft.com/office/powerpoint/2010/main" val="3095008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477929" y="3007559"/>
            <a:ext cx="2264344" cy="437684"/>
          </a:xfrm>
          <a:prstGeom prst="rect">
            <a:avLst/>
          </a:prstGeom>
        </p:spPr>
        <p:txBody>
          <a:bodyPr wrap="square" lIns="0" tIns="0" rIns="0" bIns="0">
            <a:spAutoFit/>
          </a:bodyPr>
          <a:lstStyle/>
          <a:p>
            <a:pPr algn="ctr"/>
            <a:r>
              <a:rPr lang="zh-CN" altLang="en-US" sz="2844"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背景简介</a:t>
            </a:r>
          </a:p>
        </p:txBody>
      </p:sp>
      <p:sp>
        <p:nvSpPr>
          <p:cNvPr id="17" name="任意多边形 16"/>
          <p:cNvSpPr/>
          <p:nvPr/>
        </p:nvSpPr>
        <p:spPr>
          <a:xfrm>
            <a:off x="-1161877" y="1650467"/>
            <a:ext cx="10762527" cy="1061644"/>
          </a:xfrm>
          <a:custGeom>
            <a:avLst/>
            <a:gdLst>
              <a:gd name="connsiteX0" fmla="*/ 0 w 9575800"/>
              <a:gd name="connsiteY0" fmla="*/ 144875 h 764207"/>
              <a:gd name="connsiteX1" fmla="*/ 1642534 w 9575800"/>
              <a:gd name="connsiteY1" fmla="*/ 762942 h 764207"/>
              <a:gd name="connsiteX2" fmla="*/ 3242734 w 9575800"/>
              <a:gd name="connsiteY2" fmla="*/ 942 h 764207"/>
              <a:gd name="connsiteX3" fmla="*/ 5003800 w 9575800"/>
              <a:gd name="connsiteY3" fmla="*/ 593608 h 764207"/>
              <a:gd name="connsiteX4" fmla="*/ 6629400 w 9575800"/>
              <a:gd name="connsiteY4" fmla="*/ 34808 h 764207"/>
              <a:gd name="connsiteX5" fmla="*/ 8111067 w 9575800"/>
              <a:gd name="connsiteY5" fmla="*/ 627475 h 764207"/>
              <a:gd name="connsiteX6" fmla="*/ 9575800 w 9575800"/>
              <a:gd name="connsiteY6" fmla="*/ 34808 h 764207"/>
              <a:gd name="connsiteX7" fmla="*/ 9575800 w 9575800"/>
              <a:gd name="connsiteY7" fmla="*/ 34808 h 764207"/>
              <a:gd name="connsiteX0" fmla="*/ 0 w 9575800"/>
              <a:gd name="connsiteY0" fmla="*/ 144875 h 763062"/>
              <a:gd name="connsiteX1" fmla="*/ 1642534 w 9575800"/>
              <a:gd name="connsiteY1" fmla="*/ 762942 h 763062"/>
              <a:gd name="connsiteX2" fmla="*/ 3242734 w 9575800"/>
              <a:gd name="connsiteY2" fmla="*/ 942 h 763062"/>
              <a:gd name="connsiteX3" fmla="*/ 5003800 w 9575800"/>
              <a:gd name="connsiteY3" fmla="*/ 593608 h 763062"/>
              <a:gd name="connsiteX4" fmla="*/ 6629400 w 9575800"/>
              <a:gd name="connsiteY4" fmla="*/ 34808 h 763062"/>
              <a:gd name="connsiteX5" fmla="*/ 8111067 w 9575800"/>
              <a:gd name="connsiteY5" fmla="*/ 627475 h 763062"/>
              <a:gd name="connsiteX6" fmla="*/ 9575800 w 9575800"/>
              <a:gd name="connsiteY6" fmla="*/ 34808 h 763062"/>
              <a:gd name="connsiteX7" fmla="*/ 9575800 w 9575800"/>
              <a:gd name="connsiteY7" fmla="*/ 34808 h 763062"/>
              <a:gd name="connsiteX0" fmla="*/ 0 w 9575800"/>
              <a:gd name="connsiteY0" fmla="*/ 144008 h 762195"/>
              <a:gd name="connsiteX1" fmla="*/ 1642534 w 9575800"/>
              <a:gd name="connsiteY1" fmla="*/ 762075 h 762195"/>
              <a:gd name="connsiteX2" fmla="*/ 3242734 w 9575800"/>
              <a:gd name="connsiteY2" fmla="*/ 75 h 762195"/>
              <a:gd name="connsiteX3" fmla="*/ 4995333 w 9575800"/>
              <a:gd name="connsiteY3" fmla="*/ 711275 h 762195"/>
              <a:gd name="connsiteX4" fmla="*/ 6629400 w 9575800"/>
              <a:gd name="connsiteY4" fmla="*/ 33941 h 762195"/>
              <a:gd name="connsiteX5" fmla="*/ 8111067 w 9575800"/>
              <a:gd name="connsiteY5" fmla="*/ 626608 h 762195"/>
              <a:gd name="connsiteX6" fmla="*/ 9575800 w 9575800"/>
              <a:gd name="connsiteY6" fmla="*/ 33941 h 762195"/>
              <a:gd name="connsiteX7" fmla="*/ 9575800 w 9575800"/>
              <a:gd name="connsiteY7" fmla="*/ 33941 h 762195"/>
              <a:gd name="connsiteX0" fmla="*/ 0 w 9575800"/>
              <a:gd name="connsiteY0" fmla="*/ 144008 h 762195"/>
              <a:gd name="connsiteX1" fmla="*/ 1642534 w 9575800"/>
              <a:gd name="connsiteY1" fmla="*/ 762075 h 762195"/>
              <a:gd name="connsiteX2" fmla="*/ 3242734 w 9575800"/>
              <a:gd name="connsiteY2" fmla="*/ 75 h 762195"/>
              <a:gd name="connsiteX3" fmla="*/ 4995333 w 9575800"/>
              <a:gd name="connsiteY3" fmla="*/ 711275 h 762195"/>
              <a:gd name="connsiteX4" fmla="*/ 6629400 w 9575800"/>
              <a:gd name="connsiteY4" fmla="*/ 33941 h 762195"/>
              <a:gd name="connsiteX5" fmla="*/ 8144934 w 9575800"/>
              <a:gd name="connsiteY5" fmla="*/ 736674 h 762195"/>
              <a:gd name="connsiteX6" fmla="*/ 9575800 w 9575800"/>
              <a:gd name="connsiteY6" fmla="*/ 33941 h 762195"/>
              <a:gd name="connsiteX7" fmla="*/ 9575800 w 9575800"/>
              <a:gd name="connsiteY7" fmla="*/ 33941 h 762195"/>
              <a:gd name="connsiteX0" fmla="*/ 0 w 9575800"/>
              <a:gd name="connsiteY0" fmla="*/ 144008 h 762195"/>
              <a:gd name="connsiteX1" fmla="*/ 1642534 w 9575800"/>
              <a:gd name="connsiteY1" fmla="*/ 762075 h 762195"/>
              <a:gd name="connsiteX2" fmla="*/ 3242734 w 9575800"/>
              <a:gd name="connsiteY2" fmla="*/ 75 h 762195"/>
              <a:gd name="connsiteX3" fmla="*/ 4995333 w 9575800"/>
              <a:gd name="connsiteY3" fmla="*/ 711275 h 762195"/>
              <a:gd name="connsiteX4" fmla="*/ 6629400 w 9575800"/>
              <a:gd name="connsiteY4" fmla="*/ 33941 h 762195"/>
              <a:gd name="connsiteX5" fmla="*/ 8144934 w 9575800"/>
              <a:gd name="connsiteY5" fmla="*/ 736674 h 762195"/>
              <a:gd name="connsiteX6" fmla="*/ 9575800 w 9575800"/>
              <a:gd name="connsiteY6" fmla="*/ 33941 h 762195"/>
              <a:gd name="connsiteX7" fmla="*/ 9575800 w 9575800"/>
              <a:gd name="connsiteY7" fmla="*/ 33941 h 762195"/>
              <a:gd name="connsiteX0" fmla="*/ 0 w 9575800"/>
              <a:gd name="connsiteY0" fmla="*/ 144008 h 762195"/>
              <a:gd name="connsiteX1" fmla="*/ 1642534 w 9575800"/>
              <a:gd name="connsiteY1" fmla="*/ 762075 h 762195"/>
              <a:gd name="connsiteX2" fmla="*/ 3242734 w 9575800"/>
              <a:gd name="connsiteY2" fmla="*/ 75 h 762195"/>
              <a:gd name="connsiteX3" fmla="*/ 4995333 w 9575800"/>
              <a:gd name="connsiteY3" fmla="*/ 711275 h 762195"/>
              <a:gd name="connsiteX4" fmla="*/ 6629400 w 9575800"/>
              <a:gd name="connsiteY4" fmla="*/ 33941 h 762195"/>
              <a:gd name="connsiteX5" fmla="*/ 8246534 w 9575800"/>
              <a:gd name="connsiteY5" fmla="*/ 728207 h 762195"/>
              <a:gd name="connsiteX6" fmla="*/ 9575800 w 9575800"/>
              <a:gd name="connsiteY6" fmla="*/ 33941 h 762195"/>
              <a:gd name="connsiteX7" fmla="*/ 9575800 w 9575800"/>
              <a:gd name="connsiteY7" fmla="*/ 33941 h 762195"/>
              <a:gd name="connsiteX0" fmla="*/ 0 w 9575800"/>
              <a:gd name="connsiteY0" fmla="*/ 144008 h 762195"/>
              <a:gd name="connsiteX1" fmla="*/ 1642534 w 9575800"/>
              <a:gd name="connsiteY1" fmla="*/ 762075 h 762195"/>
              <a:gd name="connsiteX2" fmla="*/ 3242734 w 9575800"/>
              <a:gd name="connsiteY2" fmla="*/ 75 h 762195"/>
              <a:gd name="connsiteX3" fmla="*/ 4995333 w 9575800"/>
              <a:gd name="connsiteY3" fmla="*/ 711275 h 762195"/>
              <a:gd name="connsiteX4" fmla="*/ 6629400 w 9575800"/>
              <a:gd name="connsiteY4" fmla="*/ 33941 h 762195"/>
              <a:gd name="connsiteX5" fmla="*/ 8246534 w 9575800"/>
              <a:gd name="connsiteY5" fmla="*/ 728207 h 762195"/>
              <a:gd name="connsiteX6" fmla="*/ 9575800 w 9575800"/>
              <a:gd name="connsiteY6" fmla="*/ 33941 h 762195"/>
              <a:gd name="connsiteX7" fmla="*/ 9575800 w 9575800"/>
              <a:gd name="connsiteY7" fmla="*/ 33941 h 762195"/>
              <a:gd name="connsiteX0" fmla="*/ 0 w 9575800"/>
              <a:gd name="connsiteY0" fmla="*/ 144008 h 762195"/>
              <a:gd name="connsiteX1" fmla="*/ 1642534 w 9575800"/>
              <a:gd name="connsiteY1" fmla="*/ 762075 h 762195"/>
              <a:gd name="connsiteX2" fmla="*/ 3242734 w 9575800"/>
              <a:gd name="connsiteY2" fmla="*/ 75 h 762195"/>
              <a:gd name="connsiteX3" fmla="*/ 4995333 w 9575800"/>
              <a:gd name="connsiteY3" fmla="*/ 711275 h 762195"/>
              <a:gd name="connsiteX4" fmla="*/ 6553200 w 9575800"/>
              <a:gd name="connsiteY4" fmla="*/ 33941 h 762195"/>
              <a:gd name="connsiteX5" fmla="*/ 8246534 w 9575800"/>
              <a:gd name="connsiteY5" fmla="*/ 728207 h 762195"/>
              <a:gd name="connsiteX6" fmla="*/ 9575800 w 9575800"/>
              <a:gd name="connsiteY6" fmla="*/ 33941 h 762195"/>
              <a:gd name="connsiteX7" fmla="*/ 9575800 w 9575800"/>
              <a:gd name="connsiteY7" fmla="*/ 33941 h 762195"/>
              <a:gd name="connsiteX0" fmla="*/ 0 w 9575800"/>
              <a:gd name="connsiteY0" fmla="*/ 144008 h 763340"/>
              <a:gd name="connsiteX1" fmla="*/ 1642534 w 9575800"/>
              <a:gd name="connsiteY1" fmla="*/ 762075 h 763340"/>
              <a:gd name="connsiteX2" fmla="*/ 3285067 w 9575800"/>
              <a:gd name="connsiteY2" fmla="*/ 75 h 763340"/>
              <a:gd name="connsiteX3" fmla="*/ 4995333 w 9575800"/>
              <a:gd name="connsiteY3" fmla="*/ 711275 h 763340"/>
              <a:gd name="connsiteX4" fmla="*/ 6553200 w 9575800"/>
              <a:gd name="connsiteY4" fmla="*/ 33941 h 763340"/>
              <a:gd name="connsiteX5" fmla="*/ 8246534 w 9575800"/>
              <a:gd name="connsiteY5" fmla="*/ 728207 h 763340"/>
              <a:gd name="connsiteX6" fmla="*/ 9575800 w 9575800"/>
              <a:gd name="connsiteY6" fmla="*/ 33941 h 763340"/>
              <a:gd name="connsiteX7" fmla="*/ 9575800 w 9575800"/>
              <a:gd name="connsiteY7" fmla="*/ 33941 h 763340"/>
              <a:gd name="connsiteX0" fmla="*/ 0 w 9575800"/>
              <a:gd name="connsiteY0" fmla="*/ 144008 h 763340"/>
              <a:gd name="connsiteX1" fmla="*/ 1642534 w 9575800"/>
              <a:gd name="connsiteY1" fmla="*/ 762075 h 763340"/>
              <a:gd name="connsiteX2" fmla="*/ 3285067 w 9575800"/>
              <a:gd name="connsiteY2" fmla="*/ 75 h 763340"/>
              <a:gd name="connsiteX3" fmla="*/ 4910667 w 9575800"/>
              <a:gd name="connsiteY3" fmla="*/ 711275 h 763340"/>
              <a:gd name="connsiteX4" fmla="*/ 6553200 w 9575800"/>
              <a:gd name="connsiteY4" fmla="*/ 33941 h 763340"/>
              <a:gd name="connsiteX5" fmla="*/ 8246534 w 9575800"/>
              <a:gd name="connsiteY5" fmla="*/ 728207 h 763340"/>
              <a:gd name="connsiteX6" fmla="*/ 9575800 w 9575800"/>
              <a:gd name="connsiteY6" fmla="*/ 33941 h 763340"/>
              <a:gd name="connsiteX7" fmla="*/ 9575800 w 9575800"/>
              <a:gd name="connsiteY7" fmla="*/ 33941 h 763340"/>
              <a:gd name="connsiteX0" fmla="*/ 0 w 9575800"/>
              <a:gd name="connsiteY0" fmla="*/ 144007 h 763339"/>
              <a:gd name="connsiteX1" fmla="*/ 1642534 w 9575800"/>
              <a:gd name="connsiteY1" fmla="*/ 762074 h 763339"/>
              <a:gd name="connsiteX2" fmla="*/ 3285067 w 9575800"/>
              <a:gd name="connsiteY2" fmla="*/ 74 h 763339"/>
              <a:gd name="connsiteX3" fmla="*/ 4910667 w 9575800"/>
              <a:gd name="connsiteY3" fmla="*/ 711274 h 763339"/>
              <a:gd name="connsiteX4" fmla="*/ 6553200 w 9575800"/>
              <a:gd name="connsiteY4" fmla="*/ 33940 h 763339"/>
              <a:gd name="connsiteX5" fmla="*/ 8246534 w 9575800"/>
              <a:gd name="connsiteY5" fmla="*/ 728206 h 763339"/>
              <a:gd name="connsiteX6" fmla="*/ 9575800 w 9575800"/>
              <a:gd name="connsiteY6" fmla="*/ 33940 h 763339"/>
              <a:gd name="connsiteX7" fmla="*/ 9575800 w 9575800"/>
              <a:gd name="connsiteY7" fmla="*/ 33940 h 763339"/>
              <a:gd name="connsiteX0" fmla="*/ 0 w 10570076"/>
              <a:gd name="connsiteY0" fmla="*/ 288727 h 908059"/>
              <a:gd name="connsiteX1" fmla="*/ 1642534 w 10570076"/>
              <a:gd name="connsiteY1" fmla="*/ 906794 h 908059"/>
              <a:gd name="connsiteX2" fmla="*/ 3285067 w 10570076"/>
              <a:gd name="connsiteY2" fmla="*/ 144794 h 908059"/>
              <a:gd name="connsiteX3" fmla="*/ 4910667 w 10570076"/>
              <a:gd name="connsiteY3" fmla="*/ 855994 h 908059"/>
              <a:gd name="connsiteX4" fmla="*/ 6553200 w 10570076"/>
              <a:gd name="connsiteY4" fmla="*/ 178660 h 908059"/>
              <a:gd name="connsiteX5" fmla="*/ 8246534 w 10570076"/>
              <a:gd name="connsiteY5" fmla="*/ 872926 h 908059"/>
              <a:gd name="connsiteX6" fmla="*/ 9575800 w 10570076"/>
              <a:gd name="connsiteY6" fmla="*/ 178660 h 908059"/>
              <a:gd name="connsiteX7" fmla="*/ 10570076 w 10570076"/>
              <a:gd name="connsiteY7" fmla="*/ 0 h 908059"/>
              <a:gd name="connsiteX0" fmla="*/ 0 w 10570076"/>
              <a:gd name="connsiteY0" fmla="*/ 288727 h 908059"/>
              <a:gd name="connsiteX1" fmla="*/ 1642534 w 10570076"/>
              <a:gd name="connsiteY1" fmla="*/ 906794 h 908059"/>
              <a:gd name="connsiteX2" fmla="*/ 3285067 w 10570076"/>
              <a:gd name="connsiteY2" fmla="*/ 144794 h 908059"/>
              <a:gd name="connsiteX3" fmla="*/ 4910667 w 10570076"/>
              <a:gd name="connsiteY3" fmla="*/ 855994 h 908059"/>
              <a:gd name="connsiteX4" fmla="*/ 6553200 w 10570076"/>
              <a:gd name="connsiteY4" fmla="*/ 178660 h 908059"/>
              <a:gd name="connsiteX5" fmla="*/ 8246534 w 10570076"/>
              <a:gd name="connsiteY5" fmla="*/ 872926 h 908059"/>
              <a:gd name="connsiteX6" fmla="*/ 9575800 w 10570076"/>
              <a:gd name="connsiteY6" fmla="*/ 178660 h 908059"/>
              <a:gd name="connsiteX7" fmla="*/ 10570076 w 10570076"/>
              <a:gd name="connsiteY7" fmla="*/ 0 h 908059"/>
              <a:gd name="connsiteX0" fmla="*/ 0 w 11498939"/>
              <a:gd name="connsiteY0" fmla="*/ 144007 h 786206"/>
              <a:gd name="connsiteX1" fmla="*/ 1642534 w 11498939"/>
              <a:gd name="connsiteY1" fmla="*/ 762074 h 786206"/>
              <a:gd name="connsiteX2" fmla="*/ 3285067 w 11498939"/>
              <a:gd name="connsiteY2" fmla="*/ 74 h 786206"/>
              <a:gd name="connsiteX3" fmla="*/ 4910667 w 11498939"/>
              <a:gd name="connsiteY3" fmla="*/ 711274 h 786206"/>
              <a:gd name="connsiteX4" fmla="*/ 6553200 w 11498939"/>
              <a:gd name="connsiteY4" fmla="*/ 33940 h 786206"/>
              <a:gd name="connsiteX5" fmla="*/ 8246534 w 11498939"/>
              <a:gd name="connsiteY5" fmla="*/ 728206 h 786206"/>
              <a:gd name="connsiteX6" fmla="*/ 9575800 w 11498939"/>
              <a:gd name="connsiteY6" fmla="*/ 33940 h 786206"/>
              <a:gd name="connsiteX7" fmla="*/ 11498939 w 11498939"/>
              <a:gd name="connsiteY7" fmla="*/ 786197 h 786206"/>
              <a:gd name="connsiteX0" fmla="*/ 0 w 11498939"/>
              <a:gd name="connsiteY0" fmla="*/ 144007 h 786197"/>
              <a:gd name="connsiteX1" fmla="*/ 1642534 w 11498939"/>
              <a:gd name="connsiteY1" fmla="*/ 762074 h 786197"/>
              <a:gd name="connsiteX2" fmla="*/ 3285067 w 11498939"/>
              <a:gd name="connsiteY2" fmla="*/ 74 h 786197"/>
              <a:gd name="connsiteX3" fmla="*/ 4910667 w 11498939"/>
              <a:gd name="connsiteY3" fmla="*/ 711274 h 786197"/>
              <a:gd name="connsiteX4" fmla="*/ 6553200 w 11498939"/>
              <a:gd name="connsiteY4" fmla="*/ 33940 h 786197"/>
              <a:gd name="connsiteX5" fmla="*/ 8246534 w 11498939"/>
              <a:gd name="connsiteY5" fmla="*/ 728206 h 786197"/>
              <a:gd name="connsiteX6" fmla="*/ 9575800 w 11498939"/>
              <a:gd name="connsiteY6" fmla="*/ 33940 h 786197"/>
              <a:gd name="connsiteX7" fmla="*/ 11498939 w 11498939"/>
              <a:gd name="connsiteY7" fmla="*/ 786197 h 786197"/>
              <a:gd name="connsiteX0" fmla="*/ 0 w 11498939"/>
              <a:gd name="connsiteY0" fmla="*/ 144007 h 786197"/>
              <a:gd name="connsiteX1" fmla="*/ 1642534 w 11498939"/>
              <a:gd name="connsiteY1" fmla="*/ 762074 h 786197"/>
              <a:gd name="connsiteX2" fmla="*/ 3285067 w 11498939"/>
              <a:gd name="connsiteY2" fmla="*/ 74 h 786197"/>
              <a:gd name="connsiteX3" fmla="*/ 4910667 w 11498939"/>
              <a:gd name="connsiteY3" fmla="*/ 711274 h 786197"/>
              <a:gd name="connsiteX4" fmla="*/ 6553200 w 11498939"/>
              <a:gd name="connsiteY4" fmla="*/ 33940 h 786197"/>
              <a:gd name="connsiteX5" fmla="*/ 8246534 w 11498939"/>
              <a:gd name="connsiteY5" fmla="*/ 728206 h 786197"/>
              <a:gd name="connsiteX6" fmla="*/ 9575800 w 11498939"/>
              <a:gd name="connsiteY6" fmla="*/ 33940 h 786197"/>
              <a:gd name="connsiteX7" fmla="*/ 11498939 w 11498939"/>
              <a:gd name="connsiteY7" fmla="*/ 786197 h 786197"/>
              <a:gd name="connsiteX0" fmla="*/ 0 w 11498939"/>
              <a:gd name="connsiteY0" fmla="*/ 144007 h 786197"/>
              <a:gd name="connsiteX1" fmla="*/ 1642534 w 11498939"/>
              <a:gd name="connsiteY1" fmla="*/ 762074 h 786197"/>
              <a:gd name="connsiteX2" fmla="*/ 3285067 w 11498939"/>
              <a:gd name="connsiteY2" fmla="*/ 74 h 786197"/>
              <a:gd name="connsiteX3" fmla="*/ 4910667 w 11498939"/>
              <a:gd name="connsiteY3" fmla="*/ 711274 h 786197"/>
              <a:gd name="connsiteX4" fmla="*/ 6553200 w 11498939"/>
              <a:gd name="connsiteY4" fmla="*/ 33940 h 786197"/>
              <a:gd name="connsiteX5" fmla="*/ 8246534 w 11498939"/>
              <a:gd name="connsiteY5" fmla="*/ 728206 h 786197"/>
              <a:gd name="connsiteX6" fmla="*/ 9758956 w 11498939"/>
              <a:gd name="connsiteY6" fmla="*/ 33940 h 786197"/>
              <a:gd name="connsiteX7" fmla="*/ 11498939 w 11498939"/>
              <a:gd name="connsiteY7" fmla="*/ 786197 h 786197"/>
              <a:gd name="connsiteX0" fmla="*/ 0 w 11498939"/>
              <a:gd name="connsiteY0" fmla="*/ 144007 h 786197"/>
              <a:gd name="connsiteX1" fmla="*/ 1642534 w 11498939"/>
              <a:gd name="connsiteY1" fmla="*/ 762074 h 786197"/>
              <a:gd name="connsiteX2" fmla="*/ 3285067 w 11498939"/>
              <a:gd name="connsiteY2" fmla="*/ 74 h 786197"/>
              <a:gd name="connsiteX3" fmla="*/ 4910667 w 11498939"/>
              <a:gd name="connsiteY3" fmla="*/ 711274 h 786197"/>
              <a:gd name="connsiteX4" fmla="*/ 6553200 w 11498939"/>
              <a:gd name="connsiteY4" fmla="*/ 33940 h 786197"/>
              <a:gd name="connsiteX5" fmla="*/ 8246534 w 11498939"/>
              <a:gd name="connsiteY5" fmla="*/ 728206 h 786197"/>
              <a:gd name="connsiteX6" fmla="*/ 9758956 w 11498939"/>
              <a:gd name="connsiteY6" fmla="*/ 33940 h 786197"/>
              <a:gd name="connsiteX7" fmla="*/ 11498939 w 11498939"/>
              <a:gd name="connsiteY7" fmla="*/ 786197 h 786197"/>
              <a:gd name="connsiteX0" fmla="*/ 0 w 11498939"/>
              <a:gd name="connsiteY0" fmla="*/ 144007 h 786197"/>
              <a:gd name="connsiteX1" fmla="*/ 1642534 w 11498939"/>
              <a:gd name="connsiteY1" fmla="*/ 762074 h 786197"/>
              <a:gd name="connsiteX2" fmla="*/ 3285067 w 11498939"/>
              <a:gd name="connsiteY2" fmla="*/ 74 h 786197"/>
              <a:gd name="connsiteX3" fmla="*/ 4910667 w 11498939"/>
              <a:gd name="connsiteY3" fmla="*/ 711274 h 786197"/>
              <a:gd name="connsiteX4" fmla="*/ 6553200 w 11498939"/>
              <a:gd name="connsiteY4" fmla="*/ 33940 h 786197"/>
              <a:gd name="connsiteX5" fmla="*/ 8246534 w 11498939"/>
              <a:gd name="connsiteY5" fmla="*/ 728206 h 786197"/>
              <a:gd name="connsiteX6" fmla="*/ 9758956 w 11498939"/>
              <a:gd name="connsiteY6" fmla="*/ 33940 h 786197"/>
              <a:gd name="connsiteX7" fmla="*/ 11498939 w 11498939"/>
              <a:gd name="connsiteY7" fmla="*/ 786197 h 786197"/>
              <a:gd name="connsiteX0" fmla="*/ 0 w 11498939"/>
              <a:gd name="connsiteY0" fmla="*/ 144007 h 786197"/>
              <a:gd name="connsiteX1" fmla="*/ 1642534 w 11498939"/>
              <a:gd name="connsiteY1" fmla="*/ 762074 h 786197"/>
              <a:gd name="connsiteX2" fmla="*/ 3285067 w 11498939"/>
              <a:gd name="connsiteY2" fmla="*/ 74 h 786197"/>
              <a:gd name="connsiteX3" fmla="*/ 4910667 w 11498939"/>
              <a:gd name="connsiteY3" fmla="*/ 711274 h 786197"/>
              <a:gd name="connsiteX4" fmla="*/ 6553200 w 11498939"/>
              <a:gd name="connsiteY4" fmla="*/ 33940 h 786197"/>
              <a:gd name="connsiteX5" fmla="*/ 8246534 w 11498939"/>
              <a:gd name="connsiteY5" fmla="*/ 728206 h 786197"/>
              <a:gd name="connsiteX6" fmla="*/ 9850534 w 11498939"/>
              <a:gd name="connsiteY6" fmla="*/ 33940 h 786197"/>
              <a:gd name="connsiteX7" fmla="*/ 11498939 w 11498939"/>
              <a:gd name="connsiteY7" fmla="*/ 786197 h 786197"/>
              <a:gd name="connsiteX0" fmla="*/ 0 w 11498939"/>
              <a:gd name="connsiteY0" fmla="*/ 144007 h 786197"/>
              <a:gd name="connsiteX1" fmla="*/ 1642534 w 11498939"/>
              <a:gd name="connsiteY1" fmla="*/ 762074 h 786197"/>
              <a:gd name="connsiteX2" fmla="*/ 3285067 w 11498939"/>
              <a:gd name="connsiteY2" fmla="*/ 74 h 786197"/>
              <a:gd name="connsiteX3" fmla="*/ 4910667 w 11498939"/>
              <a:gd name="connsiteY3" fmla="*/ 711274 h 786197"/>
              <a:gd name="connsiteX4" fmla="*/ 6553200 w 11498939"/>
              <a:gd name="connsiteY4" fmla="*/ 33940 h 786197"/>
              <a:gd name="connsiteX5" fmla="*/ 8246534 w 11498939"/>
              <a:gd name="connsiteY5" fmla="*/ 728206 h 786197"/>
              <a:gd name="connsiteX6" fmla="*/ 9850534 w 11498939"/>
              <a:gd name="connsiteY6" fmla="*/ 33940 h 786197"/>
              <a:gd name="connsiteX7" fmla="*/ 11498939 w 11498939"/>
              <a:gd name="connsiteY7" fmla="*/ 786197 h 786197"/>
              <a:gd name="connsiteX0" fmla="*/ 0 w 11498939"/>
              <a:gd name="connsiteY0" fmla="*/ 144007 h 786197"/>
              <a:gd name="connsiteX1" fmla="*/ 1642534 w 11498939"/>
              <a:gd name="connsiteY1" fmla="*/ 762074 h 786197"/>
              <a:gd name="connsiteX2" fmla="*/ 3285067 w 11498939"/>
              <a:gd name="connsiteY2" fmla="*/ 74 h 786197"/>
              <a:gd name="connsiteX3" fmla="*/ 4910667 w 11498939"/>
              <a:gd name="connsiteY3" fmla="*/ 711274 h 786197"/>
              <a:gd name="connsiteX4" fmla="*/ 6553200 w 11498939"/>
              <a:gd name="connsiteY4" fmla="*/ 33940 h 786197"/>
              <a:gd name="connsiteX5" fmla="*/ 8246534 w 11498939"/>
              <a:gd name="connsiteY5" fmla="*/ 728206 h 786197"/>
              <a:gd name="connsiteX6" fmla="*/ 9850534 w 11498939"/>
              <a:gd name="connsiteY6" fmla="*/ 33940 h 786197"/>
              <a:gd name="connsiteX7" fmla="*/ 11498939 w 11498939"/>
              <a:gd name="connsiteY7" fmla="*/ 786197 h 786197"/>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246534 w 11498939"/>
              <a:gd name="connsiteY5" fmla="*/ 728147 h 786138"/>
              <a:gd name="connsiteX6" fmla="*/ 9850534 w 11498939"/>
              <a:gd name="connsiteY6" fmla="*/ 33881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246534 w 11498939"/>
              <a:gd name="connsiteY5" fmla="*/ 728147 h 786138"/>
              <a:gd name="connsiteX6" fmla="*/ 9850534 w 11498939"/>
              <a:gd name="connsiteY6" fmla="*/ 33881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246534 w 11498939"/>
              <a:gd name="connsiteY5" fmla="*/ 728147 h 786138"/>
              <a:gd name="connsiteX6" fmla="*/ 10006059 w 11498939"/>
              <a:gd name="connsiteY6" fmla="*/ 24478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246534 w 11498939"/>
              <a:gd name="connsiteY5" fmla="*/ 728147 h 786138"/>
              <a:gd name="connsiteX6" fmla="*/ 10006059 w 11498939"/>
              <a:gd name="connsiteY6" fmla="*/ 24478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246534 w 11498939"/>
              <a:gd name="connsiteY5" fmla="*/ 728147 h 786138"/>
              <a:gd name="connsiteX6" fmla="*/ 10161583 w 11498939"/>
              <a:gd name="connsiteY6" fmla="*/ 24478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246534 w 11498939"/>
              <a:gd name="connsiteY5" fmla="*/ 728147 h 786138"/>
              <a:gd name="connsiteX6" fmla="*/ 10161583 w 11498939"/>
              <a:gd name="connsiteY6" fmla="*/ 24478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339850 w 11498939"/>
              <a:gd name="connsiteY5" fmla="*/ 737550 h 786138"/>
              <a:gd name="connsiteX6" fmla="*/ 10161583 w 11498939"/>
              <a:gd name="connsiteY6" fmla="*/ 24478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339850 w 11498939"/>
              <a:gd name="connsiteY5" fmla="*/ 737550 h 786138"/>
              <a:gd name="connsiteX6" fmla="*/ 10161583 w 11498939"/>
              <a:gd name="connsiteY6" fmla="*/ 24478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308746 w 11498939"/>
              <a:gd name="connsiteY5" fmla="*/ 709340 h 786138"/>
              <a:gd name="connsiteX6" fmla="*/ 10161583 w 11498939"/>
              <a:gd name="connsiteY6" fmla="*/ 24478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308746 w 11498939"/>
              <a:gd name="connsiteY5" fmla="*/ 709340 h 786138"/>
              <a:gd name="connsiteX6" fmla="*/ 10161583 w 11498939"/>
              <a:gd name="connsiteY6" fmla="*/ 24478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308746 w 11498939"/>
              <a:gd name="connsiteY5" fmla="*/ 709340 h 786138"/>
              <a:gd name="connsiteX6" fmla="*/ 10161583 w 11498939"/>
              <a:gd name="connsiteY6" fmla="*/ 24478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308746 w 11498939"/>
              <a:gd name="connsiteY5" fmla="*/ 709340 h 786138"/>
              <a:gd name="connsiteX6" fmla="*/ 10161583 w 11498939"/>
              <a:gd name="connsiteY6" fmla="*/ 24478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308746 w 11498939"/>
              <a:gd name="connsiteY5" fmla="*/ 709340 h 786138"/>
              <a:gd name="connsiteX6" fmla="*/ 10161583 w 11498939"/>
              <a:gd name="connsiteY6" fmla="*/ 24478 h 786138"/>
              <a:gd name="connsiteX7" fmla="*/ 11498939 w 11498939"/>
              <a:gd name="connsiteY7" fmla="*/ 786138 h 786138"/>
              <a:gd name="connsiteX0" fmla="*/ 0 w 11498939"/>
              <a:gd name="connsiteY0" fmla="*/ 143948 h 786138"/>
              <a:gd name="connsiteX1" fmla="*/ 423197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308746 w 11498939"/>
              <a:gd name="connsiteY5" fmla="*/ 709340 h 786138"/>
              <a:gd name="connsiteX6" fmla="*/ 10161583 w 11498939"/>
              <a:gd name="connsiteY6" fmla="*/ 24478 h 786138"/>
              <a:gd name="connsiteX7" fmla="*/ 11498939 w 11498939"/>
              <a:gd name="connsiteY7" fmla="*/ 786138 h 786138"/>
              <a:gd name="connsiteX0" fmla="*/ 0 w 11498939"/>
              <a:gd name="connsiteY0" fmla="*/ 143948 h 838005"/>
              <a:gd name="connsiteX1" fmla="*/ 423197 w 11498939"/>
              <a:gd name="connsiteY1" fmla="*/ 733805 h 838005"/>
              <a:gd name="connsiteX2" fmla="*/ 3285067 w 11498939"/>
              <a:gd name="connsiteY2" fmla="*/ 15 h 838005"/>
              <a:gd name="connsiteX3" fmla="*/ 4910667 w 11498939"/>
              <a:gd name="connsiteY3" fmla="*/ 711215 h 838005"/>
              <a:gd name="connsiteX4" fmla="*/ 6553200 w 11498939"/>
              <a:gd name="connsiteY4" fmla="*/ 33881 h 838005"/>
              <a:gd name="connsiteX5" fmla="*/ 8308746 w 11498939"/>
              <a:gd name="connsiteY5" fmla="*/ 709340 h 838005"/>
              <a:gd name="connsiteX6" fmla="*/ 10161583 w 11498939"/>
              <a:gd name="connsiteY6" fmla="*/ 24478 h 838005"/>
              <a:gd name="connsiteX7" fmla="*/ 11498939 w 11498939"/>
              <a:gd name="connsiteY7" fmla="*/ 786138 h 838005"/>
              <a:gd name="connsiteX0" fmla="*/ 0 w 12235184"/>
              <a:gd name="connsiteY0" fmla="*/ 125142 h 786138"/>
              <a:gd name="connsiteX1" fmla="*/ 1159442 w 12235184"/>
              <a:gd name="connsiteY1" fmla="*/ 733805 h 786138"/>
              <a:gd name="connsiteX2" fmla="*/ 4021312 w 12235184"/>
              <a:gd name="connsiteY2" fmla="*/ 15 h 786138"/>
              <a:gd name="connsiteX3" fmla="*/ 5646912 w 12235184"/>
              <a:gd name="connsiteY3" fmla="*/ 711215 h 786138"/>
              <a:gd name="connsiteX4" fmla="*/ 7289445 w 12235184"/>
              <a:gd name="connsiteY4" fmla="*/ 33881 h 786138"/>
              <a:gd name="connsiteX5" fmla="*/ 9044991 w 12235184"/>
              <a:gd name="connsiteY5" fmla="*/ 709340 h 786138"/>
              <a:gd name="connsiteX6" fmla="*/ 10897828 w 12235184"/>
              <a:gd name="connsiteY6" fmla="*/ 24478 h 786138"/>
              <a:gd name="connsiteX7" fmla="*/ 12235184 w 12235184"/>
              <a:gd name="connsiteY7" fmla="*/ 786138 h 786138"/>
              <a:gd name="connsiteX0" fmla="*/ 0 w 12235184"/>
              <a:gd name="connsiteY0" fmla="*/ 125142 h 786138"/>
              <a:gd name="connsiteX1" fmla="*/ 1159442 w 12235184"/>
              <a:gd name="connsiteY1" fmla="*/ 733805 h 786138"/>
              <a:gd name="connsiteX2" fmla="*/ 4021312 w 12235184"/>
              <a:gd name="connsiteY2" fmla="*/ 15 h 786138"/>
              <a:gd name="connsiteX3" fmla="*/ 5646912 w 12235184"/>
              <a:gd name="connsiteY3" fmla="*/ 711215 h 786138"/>
              <a:gd name="connsiteX4" fmla="*/ 7289445 w 12235184"/>
              <a:gd name="connsiteY4" fmla="*/ 33881 h 786138"/>
              <a:gd name="connsiteX5" fmla="*/ 9044991 w 12235184"/>
              <a:gd name="connsiteY5" fmla="*/ 709340 h 786138"/>
              <a:gd name="connsiteX6" fmla="*/ 10897828 w 12235184"/>
              <a:gd name="connsiteY6" fmla="*/ 24478 h 786138"/>
              <a:gd name="connsiteX7" fmla="*/ 12235184 w 12235184"/>
              <a:gd name="connsiteY7" fmla="*/ 786138 h 78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35184" h="786138">
                <a:moveTo>
                  <a:pt x="0" y="125142"/>
                </a:moveTo>
                <a:cubicBezTo>
                  <a:pt x="81192" y="333332"/>
                  <a:pt x="489223" y="754660"/>
                  <a:pt x="1159442" y="733805"/>
                </a:cubicBezTo>
                <a:cubicBezTo>
                  <a:pt x="1829661" y="712950"/>
                  <a:pt x="3273400" y="3780"/>
                  <a:pt x="4021312" y="15"/>
                </a:cubicBezTo>
                <a:cubicBezTo>
                  <a:pt x="4769224" y="-3750"/>
                  <a:pt x="4949823" y="714037"/>
                  <a:pt x="5646912" y="711215"/>
                </a:cubicBezTo>
                <a:cubicBezTo>
                  <a:pt x="6344001" y="708393"/>
                  <a:pt x="6723099" y="34193"/>
                  <a:pt x="7289445" y="33881"/>
                </a:cubicBezTo>
                <a:cubicBezTo>
                  <a:pt x="7855791" y="33569"/>
                  <a:pt x="8350279" y="729713"/>
                  <a:pt x="9044991" y="709340"/>
                </a:cubicBezTo>
                <a:cubicBezTo>
                  <a:pt x="9739703" y="688967"/>
                  <a:pt x="10366129" y="11678"/>
                  <a:pt x="10897828" y="24478"/>
                </a:cubicBezTo>
                <a:cubicBezTo>
                  <a:pt x="11429527" y="37278"/>
                  <a:pt x="11943548" y="441353"/>
                  <a:pt x="12235184" y="786138"/>
                </a:cubicBezTo>
              </a:path>
            </a:pathLst>
          </a:cu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latin typeface="Arial" panose="020B0604020202020204" pitchFamily="34" charset="0"/>
              <a:ea typeface="微软雅黑" panose="020B0503020204020204" pitchFamily="34" charset="-122"/>
              <a:sym typeface="Arial" panose="020B0604020202020204" pitchFamily="34" charset="0"/>
            </a:endParaRPr>
          </a:p>
        </p:txBody>
      </p:sp>
      <p:grpSp>
        <p:nvGrpSpPr>
          <p:cNvPr id="18" name="组合 17"/>
          <p:cNvGrpSpPr/>
          <p:nvPr/>
        </p:nvGrpSpPr>
        <p:grpSpPr>
          <a:xfrm>
            <a:off x="3893455" y="1286148"/>
            <a:ext cx="1357092" cy="1357093"/>
            <a:chOff x="1985488" y="1104900"/>
            <a:chExt cx="930184" cy="930184"/>
          </a:xfrm>
          <a:effectLst>
            <a:outerShdw blurRad="381000" dist="190500" dir="2700000" algn="tl" rotWithShape="0">
              <a:prstClr val="black">
                <a:alpha val="40000"/>
              </a:prstClr>
            </a:outerShdw>
          </a:effectLst>
        </p:grpSpPr>
        <p:sp>
          <p:nvSpPr>
            <p:cNvPr id="19" name="椭圆 18"/>
            <p:cNvSpPr/>
            <p:nvPr/>
          </p:nvSpPr>
          <p:spPr>
            <a:xfrm>
              <a:off x="1985488" y="1104900"/>
              <a:ext cx="930184" cy="930184"/>
            </a:xfrm>
            <a:prstGeom prst="ellipse">
              <a:avLst/>
            </a:prstGeom>
            <a:ln w="101600">
              <a:solidFill>
                <a:schemeClr val="bg1"/>
              </a:solidFill>
            </a:ln>
            <a:effectLst>
              <a:innerShdw blurRad="228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latin typeface="Arial" panose="020B0604020202020204" pitchFamily="34" charset="0"/>
                <a:ea typeface="微软雅黑" panose="020B0503020204020204" pitchFamily="34" charset="-122"/>
                <a:sym typeface="Arial" panose="020B0604020202020204" pitchFamily="34" charset="0"/>
              </a:endParaRPr>
            </a:p>
          </p:txBody>
        </p:sp>
        <p:sp>
          <p:nvSpPr>
            <p:cNvPr id="20" name="矩形 259"/>
            <p:cNvSpPr>
              <a:spLocks noChangeArrowheads="1"/>
            </p:cNvSpPr>
            <p:nvPr/>
          </p:nvSpPr>
          <p:spPr bwMode="auto">
            <a:xfrm>
              <a:off x="2102398" y="1210023"/>
              <a:ext cx="696364" cy="719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6826" cap="all" dirty="0">
                  <a:solidFill>
                    <a:schemeClr val="bg1"/>
                  </a:solidFill>
                  <a:latin typeface="Arial" panose="020B0604020202020204" pitchFamily="34" charset="0"/>
                  <a:cs typeface="Arial" panose="020B0604020202020204" pitchFamily="34" charset="0"/>
                  <a:sym typeface="Arial" panose="020B0604020202020204" pitchFamily="34" charset="0"/>
                </a:rPr>
                <a:t>01</a:t>
              </a:r>
              <a:endParaRPr lang="zh-CN" altLang="en-US" sz="6826" cap="all" dirty="0">
                <a:solidFill>
                  <a:schemeClr val="bg1"/>
                </a:solidFill>
                <a:latin typeface="Arial" panose="020B0604020202020204" pitchFamily="34" charset="0"/>
                <a:cs typeface="Arial" panose="020B0604020202020204" pitchFamily="34" charset="0"/>
                <a:sym typeface="Arial" panose="020B0604020202020204" pitchFamily="34" charset="0"/>
              </a:endParaRPr>
            </a:p>
          </p:txBody>
        </p:sp>
      </p:grpSp>
    </p:spTree>
    <p:extLst>
      <p:ext uri="{BB962C8B-B14F-4D97-AF65-F5344CB8AC3E}">
        <p14:creationId xmlns:p14="http://schemas.microsoft.com/office/powerpoint/2010/main" val="24775610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D81EE27-C99E-43D1-8A52-5487A162C8B5}"/>
              </a:ext>
            </a:extLst>
          </p:cNvPr>
          <p:cNvSpPr/>
          <p:nvPr/>
        </p:nvSpPr>
        <p:spPr>
          <a:xfrm>
            <a:off x="2217" y="159656"/>
            <a:ext cx="518483" cy="322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0B5C808A-F1A4-4015-8C99-D6B891ED35B0}"/>
              </a:ext>
            </a:extLst>
          </p:cNvPr>
          <p:cNvSpPr txBox="1"/>
          <p:nvPr/>
        </p:nvSpPr>
        <p:spPr>
          <a:xfrm>
            <a:off x="666750" y="164068"/>
            <a:ext cx="1130300" cy="369332"/>
          </a:xfrm>
          <a:prstGeom prst="rect">
            <a:avLst/>
          </a:prstGeom>
          <a:noFill/>
        </p:spPr>
        <p:txBody>
          <a:bodyPr wrap="square" rtlCol="0">
            <a:spAutoFit/>
          </a:bodyPr>
          <a:lstStyle/>
          <a:p>
            <a:r>
              <a:rPr lang="zh-CN" altLang="en-US" dirty="0">
                <a:solidFill>
                  <a:schemeClr val="accent5"/>
                </a:solidFill>
                <a:latin typeface="黑体" panose="02010609060101010101" pitchFamily="49" charset="-122"/>
                <a:ea typeface="黑体" panose="02010609060101010101" pitchFamily="49" charset="-122"/>
              </a:rPr>
              <a:t>背景简介</a:t>
            </a:r>
          </a:p>
        </p:txBody>
      </p:sp>
      <p:sp>
        <p:nvSpPr>
          <p:cNvPr id="4" name="矩形 3">
            <a:extLst>
              <a:ext uri="{FF2B5EF4-FFF2-40B4-BE49-F238E27FC236}">
                <a16:creationId xmlns:a16="http://schemas.microsoft.com/office/drawing/2014/main" id="{EDB55A89-3264-4BE3-9A5B-E855459B801D}"/>
              </a:ext>
            </a:extLst>
          </p:cNvPr>
          <p:cNvSpPr/>
          <p:nvPr/>
        </p:nvSpPr>
        <p:spPr>
          <a:xfrm>
            <a:off x="666750" y="774843"/>
            <a:ext cx="7492512" cy="1467518"/>
          </a:xfrm>
          <a:prstGeom prst="rect">
            <a:avLst/>
          </a:prstGeom>
        </p:spPr>
        <p:txBody>
          <a:bodyPr wrap="square">
            <a:spAutoFit/>
          </a:bodyPr>
          <a:lstStyle/>
          <a:p>
            <a:pPr marL="285750" indent="-285750" algn="just">
              <a:lnSpc>
                <a:spcPct val="110000"/>
              </a:lnSpc>
              <a:spcAft>
                <a:spcPts val="0"/>
              </a:spcAft>
              <a:buFont typeface="Wingdings" panose="05000000000000000000" pitchFamily="2" charset="2"/>
              <a:buChar char="Ø"/>
            </a:pPr>
            <a:r>
              <a:rPr lang="zh-CN" altLang="en-US" b="1" kern="100" dirty="0">
                <a:latin typeface="+mn-ea"/>
                <a:cs typeface="Times New Roman" panose="02020603050405020304" pitchFamily="18" charset="0"/>
              </a:rPr>
              <a:t>背景说明</a:t>
            </a:r>
            <a:endParaRPr lang="en-US" altLang="zh-CN" b="1" kern="100" dirty="0">
              <a:latin typeface="+mn-ea"/>
              <a:cs typeface="Times New Roman" panose="02020603050405020304" pitchFamily="18" charset="0"/>
            </a:endParaRPr>
          </a:p>
          <a:p>
            <a:pPr indent="355600" algn="just">
              <a:lnSpc>
                <a:spcPct val="110000"/>
              </a:lnSpc>
              <a:spcAft>
                <a:spcPts val="0"/>
              </a:spcAft>
            </a:pPr>
            <a:r>
              <a:rPr lang="zh-CN" altLang="zh-CN" sz="1600" kern="100" dirty="0">
                <a:latin typeface="+mn-ea"/>
                <a:cs typeface="Times New Roman" panose="02020603050405020304" pitchFamily="18" charset="0"/>
              </a:rPr>
              <a:t>公路干线物流场景：托运方（货主）在运满满</a:t>
            </a:r>
            <a:r>
              <a:rPr lang="zh-CN" altLang="en-US" sz="1600" kern="100" dirty="0">
                <a:latin typeface="+mn-ea"/>
                <a:cs typeface="Times New Roman" panose="02020603050405020304" pitchFamily="18" charset="0"/>
              </a:rPr>
              <a:t>等</a:t>
            </a:r>
            <a:r>
              <a:rPr lang="zh-CN" altLang="zh-CN" sz="1600" kern="100" dirty="0">
                <a:latin typeface="+mn-ea"/>
                <a:cs typeface="Times New Roman" panose="02020603050405020304" pitchFamily="18" charset="0"/>
              </a:rPr>
              <a:t>平台发布货源信息，承运方（司机）寻找可以承接的运输任务，然后进行单程的公路运输行为。</a:t>
            </a:r>
            <a:endParaRPr lang="en-US" altLang="zh-CN" sz="1600" kern="100" dirty="0">
              <a:latin typeface="+mn-ea"/>
              <a:cs typeface="Times New Roman" panose="02020603050405020304" pitchFamily="18" charset="0"/>
            </a:endParaRPr>
          </a:p>
          <a:p>
            <a:pPr indent="355600" algn="just">
              <a:lnSpc>
                <a:spcPct val="110000"/>
              </a:lnSpc>
              <a:spcAft>
                <a:spcPts val="0"/>
              </a:spcAft>
            </a:pPr>
            <a:r>
              <a:rPr lang="zh-CN" altLang="zh-CN" sz="1600" kern="100" dirty="0">
                <a:latin typeface="+mn-ea"/>
                <a:cs typeface="Times New Roman" panose="02020603050405020304" pitchFamily="18" charset="0"/>
              </a:rPr>
              <a:t>当前的货运供需市场是不透明的，</a:t>
            </a:r>
            <a:r>
              <a:rPr lang="zh-CN" altLang="zh-CN" sz="1600" kern="100" dirty="0">
                <a:solidFill>
                  <a:srgbClr val="FF0000"/>
                </a:solidFill>
                <a:latin typeface="+mn-ea"/>
                <a:cs typeface="Times New Roman" panose="02020603050405020304" pitchFamily="18" charset="0"/>
              </a:rPr>
              <a:t>发货量和司机数量并不匹配</a:t>
            </a:r>
            <a:r>
              <a:rPr lang="zh-CN" altLang="zh-CN" sz="1600" kern="100" dirty="0">
                <a:latin typeface="+mn-ea"/>
                <a:cs typeface="Times New Roman" panose="02020603050405020304" pitchFamily="18" charset="0"/>
              </a:rPr>
              <a:t>。空载率高，货运价格波动严重等</a:t>
            </a:r>
            <a:r>
              <a:rPr lang="zh-CN" altLang="en-US" sz="1600" kern="100" dirty="0">
                <a:latin typeface="+mn-ea"/>
                <a:cs typeface="Times New Roman" panose="02020603050405020304" pitchFamily="18" charset="0"/>
              </a:rPr>
              <a:t>因素</a:t>
            </a:r>
            <a:r>
              <a:rPr lang="zh-CN" altLang="zh-CN" sz="1600" kern="100" dirty="0">
                <a:latin typeface="+mn-ea"/>
                <a:cs typeface="Times New Roman" panose="02020603050405020304" pitchFamily="18" charset="0"/>
              </a:rPr>
              <a:t>造成了巨大的资源浪费</a:t>
            </a:r>
            <a:r>
              <a:rPr lang="zh-CN" altLang="en-US" sz="1600" kern="100" dirty="0">
                <a:latin typeface="+mn-ea"/>
                <a:cs typeface="Times New Roman" panose="02020603050405020304" pitchFamily="18" charset="0"/>
              </a:rPr>
              <a:t>。</a:t>
            </a:r>
            <a:endParaRPr lang="zh-CN" altLang="zh-CN" sz="1600" kern="100" dirty="0">
              <a:latin typeface="+mn-ea"/>
              <a:cs typeface="Times New Roman" panose="02020603050405020304" pitchFamily="18" charset="0"/>
            </a:endParaRPr>
          </a:p>
        </p:txBody>
      </p:sp>
      <p:grpSp>
        <p:nvGrpSpPr>
          <p:cNvPr id="5" name="组 4"/>
          <p:cNvGrpSpPr/>
          <p:nvPr/>
        </p:nvGrpSpPr>
        <p:grpSpPr>
          <a:xfrm>
            <a:off x="1587040" y="2268239"/>
            <a:ext cx="5522243" cy="1760537"/>
            <a:chOff x="1308100" y="2316335"/>
            <a:chExt cx="5522243" cy="1760537"/>
          </a:xfrm>
        </p:grpSpPr>
        <p:pic>
          <p:nvPicPr>
            <p:cNvPr id="6" name="图片 5">
              <a:extLst>
                <a:ext uri="{FF2B5EF4-FFF2-40B4-BE49-F238E27FC236}">
                  <a16:creationId xmlns:a16="http://schemas.microsoft.com/office/drawing/2014/main" id="{70AF44D6-1A0E-4420-A9B9-E932B59278F8}"/>
                </a:ext>
              </a:extLst>
            </p:cNvPr>
            <p:cNvPicPr>
              <a:picLocks noChangeAspect="1"/>
            </p:cNvPicPr>
            <p:nvPr/>
          </p:nvPicPr>
          <p:blipFill>
            <a:blip r:embed="rId3"/>
            <a:stretch>
              <a:fillRect/>
            </a:stretch>
          </p:blipFill>
          <p:spPr>
            <a:xfrm>
              <a:off x="1308100" y="2479780"/>
              <a:ext cx="1685380" cy="1227760"/>
            </a:xfrm>
            <a:prstGeom prst="rect">
              <a:avLst/>
            </a:prstGeom>
          </p:spPr>
        </p:pic>
        <p:pic>
          <p:nvPicPr>
            <p:cNvPr id="7" name="图片 6">
              <a:extLst>
                <a:ext uri="{FF2B5EF4-FFF2-40B4-BE49-F238E27FC236}">
                  <a16:creationId xmlns:a16="http://schemas.microsoft.com/office/drawing/2014/main" id="{88B53264-3248-4741-8EE5-52D81549E6BA}"/>
                </a:ext>
              </a:extLst>
            </p:cNvPr>
            <p:cNvPicPr>
              <a:picLocks noChangeAspect="1"/>
            </p:cNvPicPr>
            <p:nvPr/>
          </p:nvPicPr>
          <p:blipFill>
            <a:blip r:embed="rId4"/>
            <a:stretch>
              <a:fillRect/>
            </a:stretch>
          </p:blipFill>
          <p:spPr>
            <a:xfrm>
              <a:off x="5144962" y="2401094"/>
              <a:ext cx="1685381" cy="1227760"/>
            </a:xfrm>
            <a:prstGeom prst="rect">
              <a:avLst/>
            </a:prstGeom>
          </p:spPr>
        </p:pic>
        <p:pic>
          <p:nvPicPr>
            <p:cNvPr id="9" name="图片 8">
              <a:extLst>
                <a:ext uri="{FF2B5EF4-FFF2-40B4-BE49-F238E27FC236}">
                  <a16:creationId xmlns:a16="http://schemas.microsoft.com/office/drawing/2014/main" id="{3B05866B-004E-4AB9-82CB-EF28CF1BB7F6}"/>
                </a:ext>
              </a:extLst>
            </p:cNvPr>
            <p:cNvPicPr>
              <a:picLocks noChangeAspect="1"/>
            </p:cNvPicPr>
            <p:nvPr/>
          </p:nvPicPr>
          <p:blipFill>
            <a:blip r:embed="rId5"/>
            <a:stretch>
              <a:fillRect/>
            </a:stretch>
          </p:blipFill>
          <p:spPr>
            <a:xfrm>
              <a:off x="3283056" y="2316335"/>
              <a:ext cx="1510862" cy="1495754"/>
            </a:xfrm>
            <a:prstGeom prst="rect">
              <a:avLst/>
            </a:prstGeom>
          </p:spPr>
        </p:pic>
        <p:sp>
          <p:nvSpPr>
            <p:cNvPr id="10" name="文本框 9">
              <a:extLst>
                <a:ext uri="{FF2B5EF4-FFF2-40B4-BE49-F238E27FC236}">
                  <a16:creationId xmlns:a16="http://schemas.microsoft.com/office/drawing/2014/main" id="{2DCF361F-89FF-46D2-A07C-04E4D0FD3DB3}"/>
                </a:ext>
              </a:extLst>
            </p:cNvPr>
            <p:cNvSpPr txBox="1"/>
            <p:nvPr/>
          </p:nvSpPr>
          <p:spPr>
            <a:xfrm>
              <a:off x="3133725" y="3707540"/>
              <a:ext cx="2200275" cy="369332"/>
            </a:xfrm>
            <a:prstGeom prst="rect">
              <a:avLst/>
            </a:prstGeom>
            <a:noFill/>
          </p:spPr>
          <p:txBody>
            <a:bodyPr wrap="square" rtlCol="0">
              <a:spAutoFit/>
            </a:bodyPr>
            <a:lstStyle/>
            <a:p>
              <a:r>
                <a:rPr lang="zh-CN" altLang="en-US" dirty="0"/>
                <a:t>司机量</a:t>
              </a:r>
              <a:r>
                <a:rPr lang="en-US" altLang="zh-CN" dirty="0"/>
                <a:t>&amp;</a:t>
              </a:r>
              <a:r>
                <a:rPr lang="zh-CN" altLang="en-US" dirty="0"/>
                <a:t>货量  </a:t>
              </a:r>
              <a:r>
                <a:rPr lang="zh-CN" altLang="en-US" dirty="0">
                  <a:solidFill>
                    <a:srgbClr val="FF0000"/>
                  </a:solidFill>
                </a:rPr>
                <a:t>匹配</a:t>
              </a:r>
            </a:p>
          </p:txBody>
        </p:sp>
      </p:grpSp>
      <p:sp>
        <p:nvSpPr>
          <p:cNvPr id="11" name="文本框 10">
            <a:extLst>
              <a:ext uri="{FF2B5EF4-FFF2-40B4-BE49-F238E27FC236}">
                <a16:creationId xmlns:a16="http://schemas.microsoft.com/office/drawing/2014/main" id="{6B10138B-4049-4EB0-BDAD-5063F1FEFD9F}"/>
              </a:ext>
            </a:extLst>
          </p:cNvPr>
          <p:cNvSpPr txBox="1"/>
          <p:nvPr/>
        </p:nvSpPr>
        <p:spPr>
          <a:xfrm>
            <a:off x="1926893" y="4438478"/>
            <a:ext cx="5886450" cy="369332"/>
          </a:xfrm>
          <a:prstGeom prst="rect">
            <a:avLst/>
          </a:prstGeom>
          <a:noFill/>
        </p:spPr>
        <p:txBody>
          <a:bodyPr wrap="square" rtlCol="0">
            <a:spAutoFit/>
          </a:bodyPr>
          <a:lstStyle/>
          <a:p>
            <a:r>
              <a:rPr lang="zh-CN" altLang="en-US" dirty="0">
                <a:solidFill>
                  <a:srgbClr val="FF0000"/>
                </a:solidFill>
              </a:rPr>
              <a:t>目标：预测各个地区未来一周的货量和司机量</a:t>
            </a:r>
          </a:p>
        </p:txBody>
      </p:sp>
    </p:spTree>
    <p:extLst>
      <p:ext uri="{BB962C8B-B14F-4D97-AF65-F5344CB8AC3E}">
        <p14:creationId xmlns:p14="http://schemas.microsoft.com/office/powerpoint/2010/main" val="27137806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477929" y="3007559"/>
            <a:ext cx="2264344" cy="437684"/>
          </a:xfrm>
          <a:prstGeom prst="rect">
            <a:avLst/>
          </a:prstGeom>
        </p:spPr>
        <p:txBody>
          <a:bodyPr wrap="square" lIns="0" tIns="0" rIns="0" bIns="0">
            <a:spAutoFit/>
          </a:bodyPr>
          <a:lstStyle/>
          <a:p>
            <a:pPr algn="ctr"/>
            <a:r>
              <a:rPr lang="zh-CN" altLang="en-US" sz="2844"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解决方案</a:t>
            </a:r>
          </a:p>
        </p:txBody>
      </p:sp>
      <p:sp>
        <p:nvSpPr>
          <p:cNvPr id="17" name="任意多边形 16"/>
          <p:cNvSpPr/>
          <p:nvPr/>
        </p:nvSpPr>
        <p:spPr>
          <a:xfrm>
            <a:off x="-1161877" y="1650467"/>
            <a:ext cx="10762527" cy="1061644"/>
          </a:xfrm>
          <a:custGeom>
            <a:avLst/>
            <a:gdLst>
              <a:gd name="connsiteX0" fmla="*/ 0 w 9575800"/>
              <a:gd name="connsiteY0" fmla="*/ 144875 h 764207"/>
              <a:gd name="connsiteX1" fmla="*/ 1642534 w 9575800"/>
              <a:gd name="connsiteY1" fmla="*/ 762942 h 764207"/>
              <a:gd name="connsiteX2" fmla="*/ 3242734 w 9575800"/>
              <a:gd name="connsiteY2" fmla="*/ 942 h 764207"/>
              <a:gd name="connsiteX3" fmla="*/ 5003800 w 9575800"/>
              <a:gd name="connsiteY3" fmla="*/ 593608 h 764207"/>
              <a:gd name="connsiteX4" fmla="*/ 6629400 w 9575800"/>
              <a:gd name="connsiteY4" fmla="*/ 34808 h 764207"/>
              <a:gd name="connsiteX5" fmla="*/ 8111067 w 9575800"/>
              <a:gd name="connsiteY5" fmla="*/ 627475 h 764207"/>
              <a:gd name="connsiteX6" fmla="*/ 9575800 w 9575800"/>
              <a:gd name="connsiteY6" fmla="*/ 34808 h 764207"/>
              <a:gd name="connsiteX7" fmla="*/ 9575800 w 9575800"/>
              <a:gd name="connsiteY7" fmla="*/ 34808 h 764207"/>
              <a:gd name="connsiteX0" fmla="*/ 0 w 9575800"/>
              <a:gd name="connsiteY0" fmla="*/ 144875 h 763062"/>
              <a:gd name="connsiteX1" fmla="*/ 1642534 w 9575800"/>
              <a:gd name="connsiteY1" fmla="*/ 762942 h 763062"/>
              <a:gd name="connsiteX2" fmla="*/ 3242734 w 9575800"/>
              <a:gd name="connsiteY2" fmla="*/ 942 h 763062"/>
              <a:gd name="connsiteX3" fmla="*/ 5003800 w 9575800"/>
              <a:gd name="connsiteY3" fmla="*/ 593608 h 763062"/>
              <a:gd name="connsiteX4" fmla="*/ 6629400 w 9575800"/>
              <a:gd name="connsiteY4" fmla="*/ 34808 h 763062"/>
              <a:gd name="connsiteX5" fmla="*/ 8111067 w 9575800"/>
              <a:gd name="connsiteY5" fmla="*/ 627475 h 763062"/>
              <a:gd name="connsiteX6" fmla="*/ 9575800 w 9575800"/>
              <a:gd name="connsiteY6" fmla="*/ 34808 h 763062"/>
              <a:gd name="connsiteX7" fmla="*/ 9575800 w 9575800"/>
              <a:gd name="connsiteY7" fmla="*/ 34808 h 763062"/>
              <a:gd name="connsiteX0" fmla="*/ 0 w 9575800"/>
              <a:gd name="connsiteY0" fmla="*/ 144008 h 762195"/>
              <a:gd name="connsiteX1" fmla="*/ 1642534 w 9575800"/>
              <a:gd name="connsiteY1" fmla="*/ 762075 h 762195"/>
              <a:gd name="connsiteX2" fmla="*/ 3242734 w 9575800"/>
              <a:gd name="connsiteY2" fmla="*/ 75 h 762195"/>
              <a:gd name="connsiteX3" fmla="*/ 4995333 w 9575800"/>
              <a:gd name="connsiteY3" fmla="*/ 711275 h 762195"/>
              <a:gd name="connsiteX4" fmla="*/ 6629400 w 9575800"/>
              <a:gd name="connsiteY4" fmla="*/ 33941 h 762195"/>
              <a:gd name="connsiteX5" fmla="*/ 8111067 w 9575800"/>
              <a:gd name="connsiteY5" fmla="*/ 626608 h 762195"/>
              <a:gd name="connsiteX6" fmla="*/ 9575800 w 9575800"/>
              <a:gd name="connsiteY6" fmla="*/ 33941 h 762195"/>
              <a:gd name="connsiteX7" fmla="*/ 9575800 w 9575800"/>
              <a:gd name="connsiteY7" fmla="*/ 33941 h 762195"/>
              <a:gd name="connsiteX0" fmla="*/ 0 w 9575800"/>
              <a:gd name="connsiteY0" fmla="*/ 144008 h 762195"/>
              <a:gd name="connsiteX1" fmla="*/ 1642534 w 9575800"/>
              <a:gd name="connsiteY1" fmla="*/ 762075 h 762195"/>
              <a:gd name="connsiteX2" fmla="*/ 3242734 w 9575800"/>
              <a:gd name="connsiteY2" fmla="*/ 75 h 762195"/>
              <a:gd name="connsiteX3" fmla="*/ 4995333 w 9575800"/>
              <a:gd name="connsiteY3" fmla="*/ 711275 h 762195"/>
              <a:gd name="connsiteX4" fmla="*/ 6629400 w 9575800"/>
              <a:gd name="connsiteY4" fmla="*/ 33941 h 762195"/>
              <a:gd name="connsiteX5" fmla="*/ 8144934 w 9575800"/>
              <a:gd name="connsiteY5" fmla="*/ 736674 h 762195"/>
              <a:gd name="connsiteX6" fmla="*/ 9575800 w 9575800"/>
              <a:gd name="connsiteY6" fmla="*/ 33941 h 762195"/>
              <a:gd name="connsiteX7" fmla="*/ 9575800 w 9575800"/>
              <a:gd name="connsiteY7" fmla="*/ 33941 h 762195"/>
              <a:gd name="connsiteX0" fmla="*/ 0 w 9575800"/>
              <a:gd name="connsiteY0" fmla="*/ 144008 h 762195"/>
              <a:gd name="connsiteX1" fmla="*/ 1642534 w 9575800"/>
              <a:gd name="connsiteY1" fmla="*/ 762075 h 762195"/>
              <a:gd name="connsiteX2" fmla="*/ 3242734 w 9575800"/>
              <a:gd name="connsiteY2" fmla="*/ 75 h 762195"/>
              <a:gd name="connsiteX3" fmla="*/ 4995333 w 9575800"/>
              <a:gd name="connsiteY3" fmla="*/ 711275 h 762195"/>
              <a:gd name="connsiteX4" fmla="*/ 6629400 w 9575800"/>
              <a:gd name="connsiteY4" fmla="*/ 33941 h 762195"/>
              <a:gd name="connsiteX5" fmla="*/ 8144934 w 9575800"/>
              <a:gd name="connsiteY5" fmla="*/ 736674 h 762195"/>
              <a:gd name="connsiteX6" fmla="*/ 9575800 w 9575800"/>
              <a:gd name="connsiteY6" fmla="*/ 33941 h 762195"/>
              <a:gd name="connsiteX7" fmla="*/ 9575800 w 9575800"/>
              <a:gd name="connsiteY7" fmla="*/ 33941 h 762195"/>
              <a:gd name="connsiteX0" fmla="*/ 0 w 9575800"/>
              <a:gd name="connsiteY0" fmla="*/ 144008 h 762195"/>
              <a:gd name="connsiteX1" fmla="*/ 1642534 w 9575800"/>
              <a:gd name="connsiteY1" fmla="*/ 762075 h 762195"/>
              <a:gd name="connsiteX2" fmla="*/ 3242734 w 9575800"/>
              <a:gd name="connsiteY2" fmla="*/ 75 h 762195"/>
              <a:gd name="connsiteX3" fmla="*/ 4995333 w 9575800"/>
              <a:gd name="connsiteY3" fmla="*/ 711275 h 762195"/>
              <a:gd name="connsiteX4" fmla="*/ 6629400 w 9575800"/>
              <a:gd name="connsiteY4" fmla="*/ 33941 h 762195"/>
              <a:gd name="connsiteX5" fmla="*/ 8246534 w 9575800"/>
              <a:gd name="connsiteY5" fmla="*/ 728207 h 762195"/>
              <a:gd name="connsiteX6" fmla="*/ 9575800 w 9575800"/>
              <a:gd name="connsiteY6" fmla="*/ 33941 h 762195"/>
              <a:gd name="connsiteX7" fmla="*/ 9575800 w 9575800"/>
              <a:gd name="connsiteY7" fmla="*/ 33941 h 762195"/>
              <a:gd name="connsiteX0" fmla="*/ 0 w 9575800"/>
              <a:gd name="connsiteY0" fmla="*/ 144008 h 762195"/>
              <a:gd name="connsiteX1" fmla="*/ 1642534 w 9575800"/>
              <a:gd name="connsiteY1" fmla="*/ 762075 h 762195"/>
              <a:gd name="connsiteX2" fmla="*/ 3242734 w 9575800"/>
              <a:gd name="connsiteY2" fmla="*/ 75 h 762195"/>
              <a:gd name="connsiteX3" fmla="*/ 4995333 w 9575800"/>
              <a:gd name="connsiteY3" fmla="*/ 711275 h 762195"/>
              <a:gd name="connsiteX4" fmla="*/ 6629400 w 9575800"/>
              <a:gd name="connsiteY4" fmla="*/ 33941 h 762195"/>
              <a:gd name="connsiteX5" fmla="*/ 8246534 w 9575800"/>
              <a:gd name="connsiteY5" fmla="*/ 728207 h 762195"/>
              <a:gd name="connsiteX6" fmla="*/ 9575800 w 9575800"/>
              <a:gd name="connsiteY6" fmla="*/ 33941 h 762195"/>
              <a:gd name="connsiteX7" fmla="*/ 9575800 w 9575800"/>
              <a:gd name="connsiteY7" fmla="*/ 33941 h 762195"/>
              <a:gd name="connsiteX0" fmla="*/ 0 w 9575800"/>
              <a:gd name="connsiteY0" fmla="*/ 144008 h 762195"/>
              <a:gd name="connsiteX1" fmla="*/ 1642534 w 9575800"/>
              <a:gd name="connsiteY1" fmla="*/ 762075 h 762195"/>
              <a:gd name="connsiteX2" fmla="*/ 3242734 w 9575800"/>
              <a:gd name="connsiteY2" fmla="*/ 75 h 762195"/>
              <a:gd name="connsiteX3" fmla="*/ 4995333 w 9575800"/>
              <a:gd name="connsiteY3" fmla="*/ 711275 h 762195"/>
              <a:gd name="connsiteX4" fmla="*/ 6553200 w 9575800"/>
              <a:gd name="connsiteY4" fmla="*/ 33941 h 762195"/>
              <a:gd name="connsiteX5" fmla="*/ 8246534 w 9575800"/>
              <a:gd name="connsiteY5" fmla="*/ 728207 h 762195"/>
              <a:gd name="connsiteX6" fmla="*/ 9575800 w 9575800"/>
              <a:gd name="connsiteY6" fmla="*/ 33941 h 762195"/>
              <a:gd name="connsiteX7" fmla="*/ 9575800 w 9575800"/>
              <a:gd name="connsiteY7" fmla="*/ 33941 h 762195"/>
              <a:gd name="connsiteX0" fmla="*/ 0 w 9575800"/>
              <a:gd name="connsiteY0" fmla="*/ 144008 h 763340"/>
              <a:gd name="connsiteX1" fmla="*/ 1642534 w 9575800"/>
              <a:gd name="connsiteY1" fmla="*/ 762075 h 763340"/>
              <a:gd name="connsiteX2" fmla="*/ 3285067 w 9575800"/>
              <a:gd name="connsiteY2" fmla="*/ 75 h 763340"/>
              <a:gd name="connsiteX3" fmla="*/ 4995333 w 9575800"/>
              <a:gd name="connsiteY3" fmla="*/ 711275 h 763340"/>
              <a:gd name="connsiteX4" fmla="*/ 6553200 w 9575800"/>
              <a:gd name="connsiteY4" fmla="*/ 33941 h 763340"/>
              <a:gd name="connsiteX5" fmla="*/ 8246534 w 9575800"/>
              <a:gd name="connsiteY5" fmla="*/ 728207 h 763340"/>
              <a:gd name="connsiteX6" fmla="*/ 9575800 w 9575800"/>
              <a:gd name="connsiteY6" fmla="*/ 33941 h 763340"/>
              <a:gd name="connsiteX7" fmla="*/ 9575800 w 9575800"/>
              <a:gd name="connsiteY7" fmla="*/ 33941 h 763340"/>
              <a:gd name="connsiteX0" fmla="*/ 0 w 9575800"/>
              <a:gd name="connsiteY0" fmla="*/ 144008 h 763340"/>
              <a:gd name="connsiteX1" fmla="*/ 1642534 w 9575800"/>
              <a:gd name="connsiteY1" fmla="*/ 762075 h 763340"/>
              <a:gd name="connsiteX2" fmla="*/ 3285067 w 9575800"/>
              <a:gd name="connsiteY2" fmla="*/ 75 h 763340"/>
              <a:gd name="connsiteX3" fmla="*/ 4910667 w 9575800"/>
              <a:gd name="connsiteY3" fmla="*/ 711275 h 763340"/>
              <a:gd name="connsiteX4" fmla="*/ 6553200 w 9575800"/>
              <a:gd name="connsiteY4" fmla="*/ 33941 h 763340"/>
              <a:gd name="connsiteX5" fmla="*/ 8246534 w 9575800"/>
              <a:gd name="connsiteY5" fmla="*/ 728207 h 763340"/>
              <a:gd name="connsiteX6" fmla="*/ 9575800 w 9575800"/>
              <a:gd name="connsiteY6" fmla="*/ 33941 h 763340"/>
              <a:gd name="connsiteX7" fmla="*/ 9575800 w 9575800"/>
              <a:gd name="connsiteY7" fmla="*/ 33941 h 763340"/>
              <a:gd name="connsiteX0" fmla="*/ 0 w 9575800"/>
              <a:gd name="connsiteY0" fmla="*/ 144007 h 763339"/>
              <a:gd name="connsiteX1" fmla="*/ 1642534 w 9575800"/>
              <a:gd name="connsiteY1" fmla="*/ 762074 h 763339"/>
              <a:gd name="connsiteX2" fmla="*/ 3285067 w 9575800"/>
              <a:gd name="connsiteY2" fmla="*/ 74 h 763339"/>
              <a:gd name="connsiteX3" fmla="*/ 4910667 w 9575800"/>
              <a:gd name="connsiteY3" fmla="*/ 711274 h 763339"/>
              <a:gd name="connsiteX4" fmla="*/ 6553200 w 9575800"/>
              <a:gd name="connsiteY4" fmla="*/ 33940 h 763339"/>
              <a:gd name="connsiteX5" fmla="*/ 8246534 w 9575800"/>
              <a:gd name="connsiteY5" fmla="*/ 728206 h 763339"/>
              <a:gd name="connsiteX6" fmla="*/ 9575800 w 9575800"/>
              <a:gd name="connsiteY6" fmla="*/ 33940 h 763339"/>
              <a:gd name="connsiteX7" fmla="*/ 9575800 w 9575800"/>
              <a:gd name="connsiteY7" fmla="*/ 33940 h 763339"/>
              <a:gd name="connsiteX0" fmla="*/ 0 w 10570076"/>
              <a:gd name="connsiteY0" fmla="*/ 288727 h 908059"/>
              <a:gd name="connsiteX1" fmla="*/ 1642534 w 10570076"/>
              <a:gd name="connsiteY1" fmla="*/ 906794 h 908059"/>
              <a:gd name="connsiteX2" fmla="*/ 3285067 w 10570076"/>
              <a:gd name="connsiteY2" fmla="*/ 144794 h 908059"/>
              <a:gd name="connsiteX3" fmla="*/ 4910667 w 10570076"/>
              <a:gd name="connsiteY3" fmla="*/ 855994 h 908059"/>
              <a:gd name="connsiteX4" fmla="*/ 6553200 w 10570076"/>
              <a:gd name="connsiteY4" fmla="*/ 178660 h 908059"/>
              <a:gd name="connsiteX5" fmla="*/ 8246534 w 10570076"/>
              <a:gd name="connsiteY5" fmla="*/ 872926 h 908059"/>
              <a:gd name="connsiteX6" fmla="*/ 9575800 w 10570076"/>
              <a:gd name="connsiteY6" fmla="*/ 178660 h 908059"/>
              <a:gd name="connsiteX7" fmla="*/ 10570076 w 10570076"/>
              <a:gd name="connsiteY7" fmla="*/ 0 h 908059"/>
              <a:gd name="connsiteX0" fmla="*/ 0 w 10570076"/>
              <a:gd name="connsiteY0" fmla="*/ 288727 h 908059"/>
              <a:gd name="connsiteX1" fmla="*/ 1642534 w 10570076"/>
              <a:gd name="connsiteY1" fmla="*/ 906794 h 908059"/>
              <a:gd name="connsiteX2" fmla="*/ 3285067 w 10570076"/>
              <a:gd name="connsiteY2" fmla="*/ 144794 h 908059"/>
              <a:gd name="connsiteX3" fmla="*/ 4910667 w 10570076"/>
              <a:gd name="connsiteY3" fmla="*/ 855994 h 908059"/>
              <a:gd name="connsiteX4" fmla="*/ 6553200 w 10570076"/>
              <a:gd name="connsiteY4" fmla="*/ 178660 h 908059"/>
              <a:gd name="connsiteX5" fmla="*/ 8246534 w 10570076"/>
              <a:gd name="connsiteY5" fmla="*/ 872926 h 908059"/>
              <a:gd name="connsiteX6" fmla="*/ 9575800 w 10570076"/>
              <a:gd name="connsiteY6" fmla="*/ 178660 h 908059"/>
              <a:gd name="connsiteX7" fmla="*/ 10570076 w 10570076"/>
              <a:gd name="connsiteY7" fmla="*/ 0 h 908059"/>
              <a:gd name="connsiteX0" fmla="*/ 0 w 11498939"/>
              <a:gd name="connsiteY0" fmla="*/ 144007 h 786206"/>
              <a:gd name="connsiteX1" fmla="*/ 1642534 w 11498939"/>
              <a:gd name="connsiteY1" fmla="*/ 762074 h 786206"/>
              <a:gd name="connsiteX2" fmla="*/ 3285067 w 11498939"/>
              <a:gd name="connsiteY2" fmla="*/ 74 h 786206"/>
              <a:gd name="connsiteX3" fmla="*/ 4910667 w 11498939"/>
              <a:gd name="connsiteY3" fmla="*/ 711274 h 786206"/>
              <a:gd name="connsiteX4" fmla="*/ 6553200 w 11498939"/>
              <a:gd name="connsiteY4" fmla="*/ 33940 h 786206"/>
              <a:gd name="connsiteX5" fmla="*/ 8246534 w 11498939"/>
              <a:gd name="connsiteY5" fmla="*/ 728206 h 786206"/>
              <a:gd name="connsiteX6" fmla="*/ 9575800 w 11498939"/>
              <a:gd name="connsiteY6" fmla="*/ 33940 h 786206"/>
              <a:gd name="connsiteX7" fmla="*/ 11498939 w 11498939"/>
              <a:gd name="connsiteY7" fmla="*/ 786197 h 786206"/>
              <a:gd name="connsiteX0" fmla="*/ 0 w 11498939"/>
              <a:gd name="connsiteY0" fmla="*/ 144007 h 786197"/>
              <a:gd name="connsiteX1" fmla="*/ 1642534 w 11498939"/>
              <a:gd name="connsiteY1" fmla="*/ 762074 h 786197"/>
              <a:gd name="connsiteX2" fmla="*/ 3285067 w 11498939"/>
              <a:gd name="connsiteY2" fmla="*/ 74 h 786197"/>
              <a:gd name="connsiteX3" fmla="*/ 4910667 w 11498939"/>
              <a:gd name="connsiteY3" fmla="*/ 711274 h 786197"/>
              <a:gd name="connsiteX4" fmla="*/ 6553200 w 11498939"/>
              <a:gd name="connsiteY4" fmla="*/ 33940 h 786197"/>
              <a:gd name="connsiteX5" fmla="*/ 8246534 w 11498939"/>
              <a:gd name="connsiteY5" fmla="*/ 728206 h 786197"/>
              <a:gd name="connsiteX6" fmla="*/ 9575800 w 11498939"/>
              <a:gd name="connsiteY6" fmla="*/ 33940 h 786197"/>
              <a:gd name="connsiteX7" fmla="*/ 11498939 w 11498939"/>
              <a:gd name="connsiteY7" fmla="*/ 786197 h 786197"/>
              <a:gd name="connsiteX0" fmla="*/ 0 w 11498939"/>
              <a:gd name="connsiteY0" fmla="*/ 144007 h 786197"/>
              <a:gd name="connsiteX1" fmla="*/ 1642534 w 11498939"/>
              <a:gd name="connsiteY1" fmla="*/ 762074 h 786197"/>
              <a:gd name="connsiteX2" fmla="*/ 3285067 w 11498939"/>
              <a:gd name="connsiteY2" fmla="*/ 74 h 786197"/>
              <a:gd name="connsiteX3" fmla="*/ 4910667 w 11498939"/>
              <a:gd name="connsiteY3" fmla="*/ 711274 h 786197"/>
              <a:gd name="connsiteX4" fmla="*/ 6553200 w 11498939"/>
              <a:gd name="connsiteY4" fmla="*/ 33940 h 786197"/>
              <a:gd name="connsiteX5" fmla="*/ 8246534 w 11498939"/>
              <a:gd name="connsiteY5" fmla="*/ 728206 h 786197"/>
              <a:gd name="connsiteX6" fmla="*/ 9575800 w 11498939"/>
              <a:gd name="connsiteY6" fmla="*/ 33940 h 786197"/>
              <a:gd name="connsiteX7" fmla="*/ 11498939 w 11498939"/>
              <a:gd name="connsiteY7" fmla="*/ 786197 h 786197"/>
              <a:gd name="connsiteX0" fmla="*/ 0 w 11498939"/>
              <a:gd name="connsiteY0" fmla="*/ 144007 h 786197"/>
              <a:gd name="connsiteX1" fmla="*/ 1642534 w 11498939"/>
              <a:gd name="connsiteY1" fmla="*/ 762074 h 786197"/>
              <a:gd name="connsiteX2" fmla="*/ 3285067 w 11498939"/>
              <a:gd name="connsiteY2" fmla="*/ 74 h 786197"/>
              <a:gd name="connsiteX3" fmla="*/ 4910667 w 11498939"/>
              <a:gd name="connsiteY3" fmla="*/ 711274 h 786197"/>
              <a:gd name="connsiteX4" fmla="*/ 6553200 w 11498939"/>
              <a:gd name="connsiteY4" fmla="*/ 33940 h 786197"/>
              <a:gd name="connsiteX5" fmla="*/ 8246534 w 11498939"/>
              <a:gd name="connsiteY5" fmla="*/ 728206 h 786197"/>
              <a:gd name="connsiteX6" fmla="*/ 9758956 w 11498939"/>
              <a:gd name="connsiteY6" fmla="*/ 33940 h 786197"/>
              <a:gd name="connsiteX7" fmla="*/ 11498939 w 11498939"/>
              <a:gd name="connsiteY7" fmla="*/ 786197 h 786197"/>
              <a:gd name="connsiteX0" fmla="*/ 0 w 11498939"/>
              <a:gd name="connsiteY0" fmla="*/ 144007 h 786197"/>
              <a:gd name="connsiteX1" fmla="*/ 1642534 w 11498939"/>
              <a:gd name="connsiteY1" fmla="*/ 762074 h 786197"/>
              <a:gd name="connsiteX2" fmla="*/ 3285067 w 11498939"/>
              <a:gd name="connsiteY2" fmla="*/ 74 h 786197"/>
              <a:gd name="connsiteX3" fmla="*/ 4910667 w 11498939"/>
              <a:gd name="connsiteY3" fmla="*/ 711274 h 786197"/>
              <a:gd name="connsiteX4" fmla="*/ 6553200 w 11498939"/>
              <a:gd name="connsiteY4" fmla="*/ 33940 h 786197"/>
              <a:gd name="connsiteX5" fmla="*/ 8246534 w 11498939"/>
              <a:gd name="connsiteY5" fmla="*/ 728206 h 786197"/>
              <a:gd name="connsiteX6" fmla="*/ 9758956 w 11498939"/>
              <a:gd name="connsiteY6" fmla="*/ 33940 h 786197"/>
              <a:gd name="connsiteX7" fmla="*/ 11498939 w 11498939"/>
              <a:gd name="connsiteY7" fmla="*/ 786197 h 786197"/>
              <a:gd name="connsiteX0" fmla="*/ 0 w 11498939"/>
              <a:gd name="connsiteY0" fmla="*/ 144007 h 786197"/>
              <a:gd name="connsiteX1" fmla="*/ 1642534 w 11498939"/>
              <a:gd name="connsiteY1" fmla="*/ 762074 h 786197"/>
              <a:gd name="connsiteX2" fmla="*/ 3285067 w 11498939"/>
              <a:gd name="connsiteY2" fmla="*/ 74 h 786197"/>
              <a:gd name="connsiteX3" fmla="*/ 4910667 w 11498939"/>
              <a:gd name="connsiteY3" fmla="*/ 711274 h 786197"/>
              <a:gd name="connsiteX4" fmla="*/ 6553200 w 11498939"/>
              <a:gd name="connsiteY4" fmla="*/ 33940 h 786197"/>
              <a:gd name="connsiteX5" fmla="*/ 8246534 w 11498939"/>
              <a:gd name="connsiteY5" fmla="*/ 728206 h 786197"/>
              <a:gd name="connsiteX6" fmla="*/ 9758956 w 11498939"/>
              <a:gd name="connsiteY6" fmla="*/ 33940 h 786197"/>
              <a:gd name="connsiteX7" fmla="*/ 11498939 w 11498939"/>
              <a:gd name="connsiteY7" fmla="*/ 786197 h 786197"/>
              <a:gd name="connsiteX0" fmla="*/ 0 w 11498939"/>
              <a:gd name="connsiteY0" fmla="*/ 144007 h 786197"/>
              <a:gd name="connsiteX1" fmla="*/ 1642534 w 11498939"/>
              <a:gd name="connsiteY1" fmla="*/ 762074 h 786197"/>
              <a:gd name="connsiteX2" fmla="*/ 3285067 w 11498939"/>
              <a:gd name="connsiteY2" fmla="*/ 74 h 786197"/>
              <a:gd name="connsiteX3" fmla="*/ 4910667 w 11498939"/>
              <a:gd name="connsiteY3" fmla="*/ 711274 h 786197"/>
              <a:gd name="connsiteX4" fmla="*/ 6553200 w 11498939"/>
              <a:gd name="connsiteY4" fmla="*/ 33940 h 786197"/>
              <a:gd name="connsiteX5" fmla="*/ 8246534 w 11498939"/>
              <a:gd name="connsiteY5" fmla="*/ 728206 h 786197"/>
              <a:gd name="connsiteX6" fmla="*/ 9850534 w 11498939"/>
              <a:gd name="connsiteY6" fmla="*/ 33940 h 786197"/>
              <a:gd name="connsiteX7" fmla="*/ 11498939 w 11498939"/>
              <a:gd name="connsiteY7" fmla="*/ 786197 h 786197"/>
              <a:gd name="connsiteX0" fmla="*/ 0 w 11498939"/>
              <a:gd name="connsiteY0" fmla="*/ 144007 h 786197"/>
              <a:gd name="connsiteX1" fmla="*/ 1642534 w 11498939"/>
              <a:gd name="connsiteY1" fmla="*/ 762074 h 786197"/>
              <a:gd name="connsiteX2" fmla="*/ 3285067 w 11498939"/>
              <a:gd name="connsiteY2" fmla="*/ 74 h 786197"/>
              <a:gd name="connsiteX3" fmla="*/ 4910667 w 11498939"/>
              <a:gd name="connsiteY3" fmla="*/ 711274 h 786197"/>
              <a:gd name="connsiteX4" fmla="*/ 6553200 w 11498939"/>
              <a:gd name="connsiteY4" fmla="*/ 33940 h 786197"/>
              <a:gd name="connsiteX5" fmla="*/ 8246534 w 11498939"/>
              <a:gd name="connsiteY5" fmla="*/ 728206 h 786197"/>
              <a:gd name="connsiteX6" fmla="*/ 9850534 w 11498939"/>
              <a:gd name="connsiteY6" fmla="*/ 33940 h 786197"/>
              <a:gd name="connsiteX7" fmla="*/ 11498939 w 11498939"/>
              <a:gd name="connsiteY7" fmla="*/ 786197 h 786197"/>
              <a:gd name="connsiteX0" fmla="*/ 0 w 11498939"/>
              <a:gd name="connsiteY0" fmla="*/ 144007 h 786197"/>
              <a:gd name="connsiteX1" fmla="*/ 1642534 w 11498939"/>
              <a:gd name="connsiteY1" fmla="*/ 762074 h 786197"/>
              <a:gd name="connsiteX2" fmla="*/ 3285067 w 11498939"/>
              <a:gd name="connsiteY2" fmla="*/ 74 h 786197"/>
              <a:gd name="connsiteX3" fmla="*/ 4910667 w 11498939"/>
              <a:gd name="connsiteY3" fmla="*/ 711274 h 786197"/>
              <a:gd name="connsiteX4" fmla="*/ 6553200 w 11498939"/>
              <a:gd name="connsiteY4" fmla="*/ 33940 h 786197"/>
              <a:gd name="connsiteX5" fmla="*/ 8246534 w 11498939"/>
              <a:gd name="connsiteY5" fmla="*/ 728206 h 786197"/>
              <a:gd name="connsiteX6" fmla="*/ 9850534 w 11498939"/>
              <a:gd name="connsiteY6" fmla="*/ 33940 h 786197"/>
              <a:gd name="connsiteX7" fmla="*/ 11498939 w 11498939"/>
              <a:gd name="connsiteY7" fmla="*/ 786197 h 786197"/>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246534 w 11498939"/>
              <a:gd name="connsiteY5" fmla="*/ 728147 h 786138"/>
              <a:gd name="connsiteX6" fmla="*/ 9850534 w 11498939"/>
              <a:gd name="connsiteY6" fmla="*/ 33881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246534 w 11498939"/>
              <a:gd name="connsiteY5" fmla="*/ 728147 h 786138"/>
              <a:gd name="connsiteX6" fmla="*/ 9850534 w 11498939"/>
              <a:gd name="connsiteY6" fmla="*/ 33881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246534 w 11498939"/>
              <a:gd name="connsiteY5" fmla="*/ 728147 h 786138"/>
              <a:gd name="connsiteX6" fmla="*/ 10006059 w 11498939"/>
              <a:gd name="connsiteY6" fmla="*/ 24478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246534 w 11498939"/>
              <a:gd name="connsiteY5" fmla="*/ 728147 h 786138"/>
              <a:gd name="connsiteX6" fmla="*/ 10006059 w 11498939"/>
              <a:gd name="connsiteY6" fmla="*/ 24478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246534 w 11498939"/>
              <a:gd name="connsiteY5" fmla="*/ 728147 h 786138"/>
              <a:gd name="connsiteX6" fmla="*/ 10161583 w 11498939"/>
              <a:gd name="connsiteY6" fmla="*/ 24478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246534 w 11498939"/>
              <a:gd name="connsiteY5" fmla="*/ 728147 h 786138"/>
              <a:gd name="connsiteX6" fmla="*/ 10161583 w 11498939"/>
              <a:gd name="connsiteY6" fmla="*/ 24478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339850 w 11498939"/>
              <a:gd name="connsiteY5" fmla="*/ 737550 h 786138"/>
              <a:gd name="connsiteX6" fmla="*/ 10161583 w 11498939"/>
              <a:gd name="connsiteY6" fmla="*/ 24478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339850 w 11498939"/>
              <a:gd name="connsiteY5" fmla="*/ 737550 h 786138"/>
              <a:gd name="connsiteX6" fmla="*/ 10161583 w 11498939"/>
              <a:gd name="connsiteY6" fmla="*/ 24478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308746 w 11498939"/>
              <a:gd name="connsiteY5" fmla="*/ 709340 h 786138"/>
              <a:gd name="connsiteX6" fmla="*/ 10161583 w 11498939"/>
              <a:gd name="connsiteY6" fmla="*/ 24478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308746 w 11498939"/>
              <a:gd name="connsiteY5" fmla="*/ 709340 h 786138"/>
              <a:gd name="connsiteX6" fmla="*/ 10161583 w 11498939"/>
              <a:gd name="connsiteY6" fmla="*/ 24478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308746 w 11498939"/>
              <a:gd name="connsiteY5" fmla="*/ 709340 h 786138"/>
              <a:gd name="connsiteX6" fmla="*/ 10161583 w 11498939"/>
              <a:gd name="connsiteY6" fmla="*/ 24478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308746 w 11498939"/>
              <a:gd name="connsiteY5" fmla="*/ 709340 h 786138"/>
              <a:gd name="connsiteX6" fmla="*/ 10161583 w 11498939"/>
              <a:gd name="connsiteY6" fmla="*/ 24478 h 786138"/>
              <a:gd name="connsiteX7" fmla="*/ 11498939 w 11498939"/>
              <a:gd name="connsiteY7" fmla="*/ 786138 h 786138"/>
              <a:gd name="connsiteX0" fmla="*/ 0 w 11498939"/>
              <a:gd name="connsiteY0" fmla="*/ 143948 h 786138"/>
              <a:gd name="connsiteX1" fmla="*/ 1549219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308746 w 11498939"/>
              <a:gd name="connsiteY5" fmla="*/ 709340 h 786138"/>
              <a:gd name="connsiteX6" fmla="*/ 10161583 w 11498939"/>
              <a:gd name="connsiteY6" fmla="*/ 24478 h 786138"/>
              <a:gd name="connsiteX7" fmla="*/ 11498939 w 11498939"/>
              <a:gd name="connsiteY7" fmla="*/ 786138 h 786138"/>
              <a:gd name="connsiteX0" fmla="*/ 0 w 11498939"/>
              <a:gd name="connsiteY0" fmla="*/ 143948 h 786138"/>
              <a:gd name="connsiteX1" fmla="*/ 423197 w 11498939"/>
              <a:gd name="connsiteY1" fmla="*/ 733805 h 786138"/>
              <a:gd name="connsiteX2" fmla="*/ 3285067 w 11498939"/>
              <a:gd name="connsiteY2" fmla="*/ 15 h 786138"/>
              <a:gd name="connsiteX3" fmla="*/ 4910667 w 11498939"/>
              <a:gd name="connsiteY3" fmla="*/ 711215 h 786138"/>
              <a:gd name="connsiteX4" fmla="*/ 6553200 w 11498939"/>
              <a:gd name="connsiteY4" fmla="*/ 33881 h 786138"/>
              <a:gd name="connsiteX5" fmla="*/ 8308746 w 11498939"/>
              <a:gd name="connsiteY5" fmla="*/ 709340 h 786138"/>
              <a:gd name="connsiteX6" fmla="*/ 10161583 w 11498939"/>
              <a:gd name="connsiteY6" fmla="*/ 24478 h 786138"/>
              <a:gd name="connsiteX7" fmla="*/ 11498939 w 11498939"/>
              <a:gd name="connsiteY7" fmla="*/ 786138 h 786138"/>
              <a:gd name="connsiteX0" fmla="*/ 0 w 11498939"/>
              <a:gd name="connsiteY0" fmla="*/ 143948 h 838005"/>
              <a:gd name="connsiteX1" fmla="*/ 423197 w 11498939"/>
              <a:gd name="connsiteY1" fmla="*/ 733805 h 838005"/>
              <a:gd name="connsiteX2" fmla="*/ 3285067 w 11498939"/>
              <a:gd name="connsiteY2" fmla="*/ 15 h 838005"/>
              <a:gd name="connsiteX3" fmla="*/ 4910667 w 11498939"/>
              <a:gd name="connsiteY3" fmla="*/ 711215 h 838005"/>
              <a:gd name="connsiteX4" fmla="*/ 6553200 w 11498939"/>
              <a:gd name="connsiteY4" fmla="*/ 33881 h 838005"/>
              <a:gd name="connsiteX5" fmla="*/ 8308746 w 11498939"/>
              <a:gd name="connsiteY5" fmla="*/ 709340 h 838005"/>
              <a:gd name="connsiteX6" fmla="*/ 10161583 w 11498939"/>
              <a:gd name="connsiteY6" fmla="*/ 24478 h 838005"/>
              <a:gd name="connsiteX7" fmla="*/ 11498939 w 11498939"/>
              <a:gd name="connsiteY7" fmla="*/ 786138 h 838005"/>
              <a:gd name="connsiteX0" fmla="*/ 0 w 12235184"/>
              <a:gd name="connsiteY0" fmla="*/ 125142 h 786138"/>
              <a:gd name="connsiteX1" fmla="*/ 1159442 w 12235184"/>
              <a:gd name="connsiteY1" fmla="*/ 733805 h 786138"/>
              <a:gd name="connsiteX2" fmla="*/ 4021312 w 12235184"/>
              <a:gd name="connsiteY2" fmla="*/ 15 h 786138"/>
              <a:gd name="connsiteX3" fmla="*/ 5646912 w 12235184"/>
              <a:gd name="connsiteY3" fmla="*/ 711215 h 786138"/>
              <a:gd name="connsiteX4" fmla="*/ 7289445 w 12235184"/>
              <a:gd name="connsiteY4" fmla="*/ 33881 h 786138"/>
              <a:gd name="connsiteX5" fmla="*/ 9044991 w 12235184"/>
              <a:gd name="connsiteY5" fmla="*/ 709340 h 786138"/>
              <a:gd name="connsiteX6" fmla="*/ 10897828 w 12235184"/>
              <a:gd name="connsiteY6" fmla="*/ 24478 h 786138"/>
              <a:gd name="connsiteX7" fmla="*/ 12235184 w 12235184"/>
              <a:gd name="connsiteY7" fmla="*/ 786138 h 786138"/>
              <a:gd name="connsiteX0" fmla="*/ 0 w 12235184"/>
              <a:gd name="connsiteY0" fmla="*/ 125142 h 786138"/>
              <a:gd name="connsiteX1" fmla="*/ 1159442 w 12235184"/>
              <a:gd name="connsiteY1" fmla="*/ 733805 h 786138"/>
              <a:gd name="connsiteX2" fmla="*/ 4021312 w 12235184"/>
              <a:gd name="connsiteY2" fmla="*/ 15 h 786138"/>
              <a:gd name="connsiteX3" fmla="*/ 5646912 w 12235184"/>
              <a:gd name="connsiteY3" fmla="*/ 711215 h 786138"/>
              <a:gd name="connsiteX4" fmla="*/ 7289445 w 12235184"/>
              <a:gd name="connsiteY4" fmla="*/ 33881 h 786138"/>
              <a:gd name="connsiteX5" fmla="*/ 9044991 w 12235184"/>
              <a:gd name="connsiteY5" fmla="*/ 709340 h 786138"/>
              <a:gd name="connsiteX6" fmla="*/ 10897828 w 12235184"/>
              <a:gd name="connsiteY6" fmla="*/ 24478 h 786138"/>
              <a:gd name="connsiteX7" fmla="*/ 12235184 w 12235184"/>
              <a:gd name="connsiteY7" fmla="*/ 786138 h 786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235184" h="786138">
                <a:moveTo>
                  <a:pt x="0" y="125142"/>
                </a:moveTo>
                <a:cubicBezTo>
                  <a:pt x="81192" y="333332"/>
                  <a:pt x="489223" y="754660"/>
                  <a:pt x="1159442" y="733805"/>
                </a:cubicBezTo>
                <a:cubicBezTo>
                  <a:pt x="1829661" y="712950"/>
                  <a:pt x="3273400" y="3780"/>
                  <a:pt x="4021312" y="15"/>
                </a:cubicBezTo>
                <a:cubicBezTo>
                  <a:pt x="4769224" y="-3750"/>
                  <a:pt x="4949823" y="714037"/>
                  <a:pt x="5646912" y="711215"/>
                </a:cubicBezTo>
                <a:cubicBezTo>
                  <a:pt x="6344001" y="708393"/>
                  <a:pt x="6723099" y="34193"/>
                  <a:pt x="7289445" y="33881"/>
                </a:cubicBezTo>
                <a:cubicBezTo>
                  <a:pt x="7855791" y="33569"/>
                  <a:pt x="8350279" y="729713"/>
                  <a:pt x="9044991" y="709340"/>
                </a:cubicBezTo>
                <a:cubicBezTo>
                  <a:pt x="9739703" y="688967"/>
                  <a:pt x="10366129" y="11678"/>
                  <a:pt x="10897828" y="24478"/>
                </a:cubicBezTo>
                <a:cubicBezTo>
                  <a:pt x="11429527" y="37278"/>
                  <a:pt x="11943548" y="441353"/>
                  <a:pt x="12235184" y="786138"/>
                </a:cubicBezTo>
              </a:path>
            </a:pathLst>
          </a:cu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latin typeface="Arial" panose="020B0604020202020204" pitchFamily="34" charset="0"/>
              <a:ea typeface="微软雅黑" panose="020B0503020204020204" pitchFamily="34" charset="-122"/>
              <a:sym typeface="Arial" panose="020B0604020202020204" pitchFamily="34" charset="0"/>
            </a:endParaRPr>
          </a:p>
        </p:txBody>
      </p:sp>
      <p:grpSp>
        <p:nvGrpSpPr>
          <p:cNvPr id="18" name="组合 17"/>
          <p:cNvGrpSpPr/>
          <p:nvPr/>
        </p:nvGrpSpPr>
        <p:grpSpPr>
          <a:xfrm>
            <a:off x="3893455" y="1286148"/>
            <a:ext cx="1357092" cy="1357093"/>
            <a:chOff x="1985488" y="1104900"/>
            <a:chExt cx="930184" cy="930184"/>
          </a:xfrm>
          <a:effectLst>
            <a:outerShdw blurRad="381000" dist="190500" dir="2700000" algn="tl" rotWithShape="0">
              <a:prstClr val="black">
                <a:alpha val="40000"/>
              </a:prstClr>
            </a:outerShdw>
          </a:effectLst>
        </p:grpSpPr>
        <p:sp>
          <p:nvSpPr>
            <p:cNvPr id="19" name="椭圆 18"/>
            <p:cNvSpPr/>
            <p:nvPr/>
          </p:nvSpPr>
          <p:spPr>
            <a:xfrm>
              <a:off x="1985488" y="1104900"/>
              <a:ext cx="930184" cy="930184"/>
            </a:xfrm>
            <a:prstGeom prst="ellipse">
              <a:avLst/>
            </a:prstGeom>
            <a:ln w="101600">
              <a:solidFill>
                <a:schemeClr val="bg1"/>
              </a:solidFill>
            </a:ln>
            <a:effectLst>
              <a:innerShdw blurRad="2286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80">
                <a:latin typeface="Arial" panose="020B0604020202020204" pitchFamily="34" charset="0"/>
                <a:ea typeface="微软雅黑" panose="020B0503020204020204" pitchFamily="34" charset="-122"/>
                <a:sym typeface="Arial" panose="020B0604020202020204" pitchFamily="34" charset="0"/>
              </a:endParaRPr>
            </a:p>
          </p:txBody>
        </p:sp>
        <p:sp>
          <p:nvSpPr>
            <p:cNvPr id="20" name="矩形 259"/>
            <p:cNvSpPr>
              <a:spLocks noChangeArrowheads="1"/>
            </p:cNvSpPr>
            <p:nvPr/>
          </p:nvSpPr>
          <p:spPr bwMode="auto">
            <a:xfrm>
              <a:off x="2102398" y="1210023"/>
              <a:ext cx="696364" cy="7199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nchorCtr="1">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a:buNone/>
              </a:pPr>
              <a:r>
                <a:rPr lang="en-US" altLang="zh-CN" sz="6826" cap="all" dirty="0">
                  <a:solidFill>
                    <a:schemeClr val="bg1"/>
                  </a:solidFill>
                  <a:latin typeface="Arial" panose="020B0604020202020204" pitchFamily="34" charset="0"/>
                  <a:cs typeface="Arial" panose="020B0604020202020204" pitchFamily="34" charset="0"/>
                  <a:sym typeface="Arial" panose="020B0604020202020204" pitchFamily="34" charset="0"/>
                </a:rPr>
                <a:t>02</a:t>
              </a:r>
              <a:endParaRPr lang="zh-CN" altLang="en-US" sz="6826" cap="all" dirty="0">
                <a:solidFill>
                  <a:schemeClr val="bg1"/>
                </a:solidFill>
                <a:latin typeface="Arial" panose="020B0604020202020204" pitchFamily="34" charset="0"/>
                <a:cs typeface="Arial" panose="020B0604020202020204" pitchFamily="34" charset="0"/>
                <a:sym typeface="Arial" panose="020B0604020202020204" pitchFamily="34" charset="0"/>
              </a:endParaRPr>
            </a:p>
          </p:txBody>
        </p:sp>
      </p:grpSp>
    </p:spTree>
    <p:extLst>
      <p:ext uri="{BB962C8B-B14F-4D97-AF65-F5344CB8AC3E}">
        <p14:creationId xmlns:p14="http://schemas.microsoft.com/office/powerpoint/2010/main" val="26145232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D81EE27-C99E-43D1-8A52-5487A162C8B5}"/>
              </a:ext>
            </a:extLst>
          </p:cNvPr>
          <p:cNvSpPr/>
          <p:nvPr/>
        </p:nvSpPr>
        <p:spPr>
          <a:xfrm>
            <a:off x="2217" y="159656"/>
            <a:ext cx="518483" cy="322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0B5C808A-F1A4-4015-8C99-D6B891ED35B0}"/>
              </a:ext>
            </a:extLst>
          </p:cNvPr>
          <p:cNvSpPr txBox="1"/>
          <p:nvPr/>
        </p:nvSpPr>
        <p:spPr>
          <a:xfrm>
            <a:off x="666750" y="164068"/>
            <a:ext cx="1130300" cy="369332"/>
          </a:xfrm>
          <a:prstGeom prst="rect">
            <a:avLst/>
          </a:prstGeom>
          <a:noFill/>
        </p:spPr>
        <p:txBody>
          <a:bodyPr wrap="square" rtlCol="0">
            <a:spAutoFit/>
          </a:bodyPr>
          <a:lstStyle/>
          <a:p>
            <a:r>
              <a:rPr lang="zh-CN" altLang="en-US" dirty="0">
                <a:solidFill>
                  <a:schemeClr val="accent5"/>
                </a:solidFill>
                <a:latin typeface="黑体" panose="02010609060101010101" pitchFamily="49" charset="-122"/>
                <a:ea typeface="黑体" panose="02010609060101010101" pitchFamily="49" charset="-122"/>
              </a:rPr>
              <a:t>问题介绍</a:t>
            </a:r>
          </a:p>
        </p:txBody>
      </p:sp>
      <p:pic>
        <p:nvPicPr>
          <p:cNvPr id="23" name="图片 22">
            <a:extLst>
              <a:ext uri="{FF2B5EF4-FFF2-40B4-BE49-F238E27FC236}">
                <a16:creationId xmlns:a16="http://schemas.microsoft.com/office/drawing/2014/main" id="{BBE4FDB7-B61F-4739-8037-74A841BE81B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3460" y="533400"/>
            <a:ext cx="5487650" cy="2261130"/>
          </a:xfrm>
          <a:prstGeom prst="rect">
            <a:avLst/>
          </a:prstGeom>
        </p:spPr>
      </p:pic>
      <p:pic>
        <p:nvPicPr>
          <p:cNvPr id="25" name="图片 24">
            <a:extLst>
              <a:ext uri="{FF2B5EF4-FFF2-40B4-BE49-F238E27FC236}">
                <a16:creationId xmlns:a16="http://schemas.microsoft.com/office/drawing/2014/main" id="{0251CD20-D012-43AD-A2C2-DC59DE5A81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83460" y="2672029"/>
            <a:ext cx="5487650" cy="2386127"/>
          </a:xfrm>
          <a:prstGeom prst="rect">
            <a:avLst/>
          </a:prstGeom>
        </p:spPr>
      </p:pic>
      <p:sp>
        <p:nvSpPr>
          <p:cNvPr id="17" name="文本框 16">
            <a:extLst>
              <a:ext uri="{FF2B5EF4-FFF2-40B4-BE49-F238E27FC236}">
                <a16:creationId xmlns:a16="http://schemas.microsoft.com/office/drawing/2014/main" id="{DAF7410E-1158-4AFC-B318-805E1B5D650D}"/>
              </a:ext>
            </a:extLst>
          </p:cNvPr>
          <p:cNvSpPr txBox="1"/>
          <p:nvPr/>
        </p:nvSpPr>
        <p:spPr>
          <a:xfrm>
            <a:off x="6883881" y="3680426"/>
            <a:ext cx="1948614" cy="369332"/>
          </a:xfrm>
          <a:prstGeom prst="rect">
            <a:avLst/>
          </a:prstGeom>
          <a:noFill/>
        </p:spPr>
        <p:txBody>
          <a:bodyPr wrap="square" rtlCol="0">
            <a:spAutoFit/>
          </a:bodyPr>
          <a:lstStyle/>
          <a:p>
            <a:r>
              <a:rPr lang="zh-CN" altLang="en-US" dirty="0">
                <a:solidFill>
                  <a:schemeClr val="accent5"/>
                </a:solidFill>
              </a:rPr>
              <a:t>未来</a:t>
            </a:r>
            <a:r>
              <a:rPr lang="en-US" altLang="zh-CN" dirty="0">
                <a:solidFill>
                  <a:schemeClr val="accent5"/>
                </a:solidFill>
              </a:rPr>
              <a:t>7</a:t>
            </a:r>
            <a:r>
              <a:rPr lang="zh-CN" altLang="en-US" dirty="0">
                <a:solidFill>
                  <a:schemeClr val="accent5"/>
                </a:solidFill>
              </a:rPr>
              <a:t>天司机量？</a:t>
            </a:r>
          </a:p>
        </p:txBody>
      </p:sp>
      <p:sp>
        <p:nvSpPr>
          <p:cNvPr id="14" name="文本框 13">
            <a:extLst>
              <a:ext uri="{FF2B5EF4-FFF2-40B4-BE49-F238E27FC236}">
                <a16:creationId xmlns:a16="http://schemas.microsoft.com/office/drawing/2014/main" id="{3DD5BC7E-9B84-44AF-A471-2B826697FF03}"/>
              </a:ext>
            </a:extLst>
          </p:cNvPr>
          <p:cNvSpPr txBox="1"/>
          <p:nvPr/>
        </p:nvSpPr>
        <p:spPr>
          <a:xfrm>
            <a:off x="6883881" y="1478965"/>
            <a:ext cx="1698448" cy="369332"/>
          </a:xfrm>
          <a:prstGeom prst="rect">
            <a:avLst/>
          </a:prstGeom>
          <a:noFill/>
        </p:spPr>
        <p:txBody>
          <a:bodyPr wrap="square" rtlCol="0">
            <a:spAutoFit/>
          </a:bodyPr>
          <a:lstStyle/>
          <a:p>
            <a:r>
              <a:rPr lang="zh-CN" altLang="en-US" dirty="0">
                <a:solidFill>
                  <a:schemeClr val="accent5"/>
                </a:solidFill>
              </a:rPr>
              <a:t>未来</a:t>
            </a:r>
            <a:r>
              <a:rPr lang="en-US" altLang="zh-CN" dirty="0">
                <a:solidFill>
                  <a:schemeClr val="accent5"/>
                </a:solidFill>
              </a:rPr>
              <a:t>7</a:t>
            </a:r>
            <a:r>
              <a:rPr lang="zh-CN" altLang="en-US" dirty="0">
                <a:solidFill>
                  <a:schemeClr val="accent5"/>
                </a:solidFill>
              </a:rPr>
              <a:t>天货物量？</a:t>
            </a:r>
          </a:p>
        </p:txBody>
      </p:sp>
    </p:spTree>
    <p:extLst>
      <p:ext uri="{BB962C8B-B14F-4D97-AF65-F5344CB8AC3E}">
        <p14:creationId xmlns:p14="http://schemas.microsoft.com/office/powerpoint/2010/main" val="11034323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D81EE27-C99E-43D1-8A52-5487A162C8B5}"/>
              </a:ext>
            </a:extLst>
          </p:cNvPr>
          <p:cNvSpPr/>
          <p:nvPr/>
        </p:nvSpPr>
        <p:spPr>
          <a:xfrm>
            <a:off x="2217" y="159656"/>
            <a:ext cx="518483" cy="322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0B5C808A-F1A4-4015-8C99-D6B891ED35B0}"/>
              </a:ext>
            </a:extLst>
          </p:cNvPr>
          <p:cNvSpPr txBox="1"/>
          <p:nvPr/>
        </p:nvSpPr>
        <p:spPr>
          <a:xfrm>
            <a:off x="666750" y="164068"/>
            <a:ext cx="1130300" cy="369332"/>
          </a:xfrm>
          <a:prstGeom prst="rect">
            <a:avLst/>
          </a:prstGeom>
          <a:noFill/>
        </p:spPr>
        <p:txBody>
          <a:bodyPr wrap="square" rtlCol="0">
            <a:spAutoFit/>
          </a:bodyPr>
          <a:lstStyle/>
          <a:p>
            <a:r>
              <a:rPr lang="zh-CN" altLang="en-US" dirty="0">
                <a:solidFill>
                  <a:schemeClr val="accent5"/>
                </a:solidFill>
                <a:latin typeface="黑体" panose="02010609060101010101" pitchFamily="49" charset="-122"/>
                <a:ea typeface="黑体" panose="02010609060101010101" pitchFamily="49" charset="-122"/>
              </a:rPr>
              <a:t>数据分析</a:t>
            </a:r>
          </a:p>
        </p:txBody>
      </p:sp>
      <p:graphicFrame>
        <p:nvGraphicFramePr>
          <p:cNvPr id="4" name="表格 3"/>
          <p:cNvGraphicFramePr>
            <a:graphicFrameLocks noGrp="1"/>
          </p:cNvGraphicFramePr>
          <p:nvPr>
            <p:extLst>
              <p:ext uri="{D42A27DB-BD31-4B8C-83A1-F6EECF244321}">
                <p14:modId xmlns:p14="http://schemas.microsoft.com/office/powerpoint/2010/main" val="100157170"/>
              </p:ext>
            </p:extLst>
          </p:nvPr>
        </p:nvGraphicFramePr>
        <p:xfrm>
          <a:off x="1665287" y="905366"/>
          <a:ext cx="5813426" cy="3578470"/>
        </p:xfrm>
        <a:graphic>
          <a:graphicData uri="http://schemas.openxmlformats.org/drawingml/2006/table">
            <a:tbl>
              <a:tblPr firstRow="1" bandRow="1">
                <a:tableStyleId>{5C22544A-7EE6-4342-B048-85BDC9FD1C3A}</a:tableStyleId>
              </a:tblPr>
              <a:tblGrid>
                <a:gridCol w="2906713">
                  <a:extLst>
                    <a:ext uri="{9D8B030D-6E8A-4147-A177-3AD203B41FA5}">
                      <a16:colId xmlns:a16="http://schemas.microsoft.com/office/drawing/2014/main" val="1119780270"/>
                    </a:ext>
                  </a:extLst>
                </a:gridCol>
                <a:gridCol w="2906713">
                  <a:extLst>
                    <a:ext uri="{9D8B030D-6E8A-4147-A177-3AD203B41FA5}">
                      <a16:colId xmlns:a16="http://schemas.microsoft.com/office/drawing/2014/main" val="3238096751"/>
                    </a:ext>
                  </a:extLst>
                </a:gridCol>
              </a:tblGrid>
              <a:tr h="205585">
                <a:tc>
                  <a:txBody>
                    <a:bodyPr/>
                    <a:lstStyle/>
                    <a:p>
                      <a:pPr algn="ctr"/>
                      <a:r>
                        <a:rPr lang="zh-CN" altLang="en-US" dirty="0"/>
                        <a:t>文件</a:t>
                      </a:r>
                    </a:p>
                  </a:txBody>
                  <a:tcPr/>
                </a:tc>
                <a:tc>
                  <a:txBody>
                    <a:bodyPr/>
                    <a:lstStyle/>
                    <a:p>
                      <a:pPr algn="ctr"/>
                      <a:r>
                        <a:rPr lang="zh-CN" altLang="en-US" dirty="0"/>
                        <a:t>描述</a:t>
                      </a:r>
                    </a:p>
                  </a:txBody>
                  <a:tcPr/>
                </a:tc>
                <a:extLst>
                  <a:ext uri="{0D108BD9-81ED-4DB2-BD59-A6C34878D82A}">
                    <a16:rowId xmlns:a16="http://schemas.microsoft.com/office/drawing/2014/main" val="1158679233"/>
                  </a:ext>
                </a:extLst>
              </a:tr>
              <a:tr h="475504">
                <a:tc>
                  <a:txBody>
                    <a:bodyPr/>
                    <a:lstStyle/>
                    <a:p>
                      <a:r>
                        <a:rPr lang="zh-CN" altLang="en-US" dirty="0"/>
                        <a:t>司机电话日志</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zh-CN" sz="1350" kern="1200" dirty="0">
                          <a:solidFill>
                            <a:schemeClr val="dk1"/>
                          </a:solidFill>
                          <a:effectLst/>
                          <a:latin typeface="+mn-lt"/>
                          <a:ea typeface="+mn-ea"/>
                          <a:cs typeface="+mn-cs"/>
                        </a:rPr>
                        <a:t>司机电话日志表记录了司机对货物产生电话的行为</a:t>
                      </a:r>
                    </a:p>
                  </a:txBody>
                  <a:tcPr/>
                </a:tc>
                <a:extLst>
                  <a:ext uri="{0D108BD9-81ED-4DB2-BD59-A6C34878D82A}">
                    <a16:rowId xmlns:a16="http://schemas.microsoft.com/office/drawing/2014/main" val="568434477"/>
                  </a:ext>
                </a:extLst>
              </a:tr>
              <a:tr h="475504">
                <a:tc>
                  <a:txBody>
                    <a:bodyPr/>
                    <a:lstStyle/>
                    <a:p>
                      <a:r>
                        <a:rPr lang="zh-CN" altLang="en-US" dirty="0"/>
                        <a:t>货量表</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zh-CN" sz="1350" kern="1200" dirty="0">
                          <a:solidFill>
                            <a:schemeClr val="dk1"/>
                          </a:solidFill>
                          <a:effectLst/>
                          <a:latin typeface="+mn-lt"/>
                          <a:ea typeface="+mn-ea"/>
                          <a:cs typeface="+mn-cs"/>
                        </a:rPr>
                        <a:t>货量表记录了某城市某日所有货主在</a:t>
                      </a:r>
                      <a:r>
                        <a:rPr lang="en-US" altLang="zh-CN" sz="1350" kern="1200" dirty="0">
                          <a:solidFill>
                            <a:schemeClr val="dk1"/>
                          </a:solidFill>
                          <a:effectLst/>
                          <a:latin typeface="+mn-lt"/>
                          <a:ea typeface="+mn-ea"/>
                          <a:cs typeface="+mn-cs"/>
                        </a:rPr>
                        <a:t>app</a:t>
                      </a:r>
                      <a:r>
                        <a:rPr lang="zh-CN" altLang="zh-CN" sz="1350" kern="1200" dirty="0">
                          <a:solidFill>
                            <a:schemeClr val="dk1"/>
                          </a:solidFill>
                          <a:effectLst/>
                          <a:latin typeface="+mn-lt"/>
                          <a:ea typeface="+mn-ea"/>
                          <a:cs typeface="+mn-cs"/>
                        </a:rPr>
                        <a:t>上公布货物数量</a:t>
                      </a:r>
                    </a:p>
                  </a:txBody>
                  <a:tcPr/>
                </a:tc>
                <a:extLst>
                  <a:ext uri="{0D108BD9-81ED-4DB2-BD59-A6C34878D82A}">
                    <a16:rowId xmlns:a16="http://schemas.microsoft.com/office/drawing/2014/main" val="886750134"/>
                  </a:ext>
                </a:extLst>
              </a:tr>
              <a:tr h="475504">
                <a:tc>
                  <a:txBody>
                    <a:bodyPr/>
                    <a:lstStyle/>
                    <a:p>
                      <a:r>
                        <a:rPr lang="zh-CN" altLang="en-US" dirty="0"/>
                        <a:t>司机量表</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zh-CN" sz="1350" kern="1200" dirty="0">
                          <a:solidFill>
                            <a:schemeClr val="dk1"/>
                          </a:solidFill>
                          <a:effectLst/>
                          <a:latin typeface="+mn-lt"/>
                          <a:ea typeface="+mn-ea"/>
                          <a:cs typeface="+mn-cs"/>
                        </a:rPr>
                        <a:t>记录了某日所有向该城市货物发生过打电话行为的司机数量</a:t>
                      </a:r>
                    </a:p>
                  </a:txBody>
                  <a:tcPr/>
                </a:tc>
                <a:extLst>
                  <a:ext uri="{0D108BD9-81ED-4DB2-BD59-A6C34878D82A}">
                    <a16:rowId xmlns:a16="http://schemas.microsoft.com/office/drawing/2014/main" val="3299143724"/>
                  </a:ext>
                </a:extLst>
              </a:tr>
              <a:tr h="354506">
                <a:tc>
                  <a:txBody>
                    <a:bodyPr/>
                    <a:lstStyle/>
                    <a:p>
                      <a:r>
                        <a:rPr lang="zh-CN" altLang="en-US" dirty="0"/>
                        <a:t>货主画像</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zh-CN" sz="1350" kern="1200" dirty="0">
                          <a:solidFill>
                            <a:schemeClr val="dk1"/>
                          </a:solidFill>
                          <a:effectLst/>
                          <a:latin typeface="+mn-lt"/>
                          <a:ea typeface="+mn-ea"/>
                          <a:cs typeface="+mn-cs"/>
                        </a:rPr>
                        <a:t>记录了货主相关信息</a:t>
                      </a:r>
                    </a:p>
                  </a:txBody>
                  <a:tcPr/>
                </a:tc>
                <a:extLst>
                  <a:ext uri="{0D108BD9-81ED-4DB2-BD59-A6C34878D82A}">
                    <a16:rowId xmlns:a16="http://schemas.microsoft.com/office/drawing/2014/main" val="3257991459"/>
                  </a:ext>
                </a:extLst>
              </a:tr>
              <a:tr h="354506">
                <a:tc>
                  <a:txBody>
                    <a:bodyPr/>
                    <a:lstStyle/>
                    <a:p>
                      <a:r>
                        <a:rPr lang="zh-CN" altLang="en-US" dirty="0"/>
                        <a:t>司机画像</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zh-CN" sz="1350" kern="1200" dirty="0">
                          <a:solidFill>
                            <a:schemeClr val="dk1"/>
                          </a:solidFill>
                          <a:effectLst/>
                          <a:latin typeface="+mn-lt"/>
                          <a:ea typeface="+mn-ea"/>
                          <a:cs typeface="+mn-cs"/>
                        </a:rPr>
                        <a:t>记录了司机相关信息</a:t>
                      </a:r>
                    </a:p>
                  </a:txBody>
                  <a:tcPr/>
                </a:tc>
                <a:extLst>
                  <a:ext uri="{0D108BD9-81ED-4DB2-BD59-A6C34878D82A}">
                    <a16:rowId xmlns:a16="http://schemas.microsoft.com/office/drawing/2014/main" val="2742302437"/>
                  </a:ext>
                </a:extLst>
              </a:tr>
              <a:tr h="354506">
                <a:tc>
                  <a:txBody>
                    <a:bodyPr/>
                    <a:lstStyle/>
                    <a:p>
                      <a:r>
                        <a:rPr lang="zh-CN" altLang="en-US" dirty="0"/>
                        <a:t>城市公路距离记录</a:t>
                      </a:r>
                    </a:p>
                  </a:txBody>
                  <a:tcPr/>
                </a:tc>
                <a:tc>
                  <a:txBody>
                    <a:bodyPr/>
                    <a:lstStyle/>
                    <a:p>
                      <a:pPr algn="l"/>
                      <a:r>
                        <a:rPr lang="zh-CN" altLang="en-US" dirty="0"/>
                        <a:t>记录了全国各地公路距离</a:t>
                      </a:r>
                    </a:p>
                  </a:txBody>
                  <a:tcPr/>
                </a:tc>
                <a:extLst>
                  <a:ext uri="{0D108BD9-81ED-4DB2-BD59-A6C34878D82A}">
                    <a16:rowId xmlns:a16="http://schemas.microsoft.com/office/drawing/2014/main" val="2696587751"/>
                  </a:ext>
                </a:extLst>
              </a:tr>
              <a:tr h="354506">
                <a:tc>
                  <a:txBody>
                    <a:bodyPr/>
                    <a:lstStyle/>
                    <a:p>
                      <a:r>
                        <a:rPr lang="zh-CN" altLang="en-US" dirty="0"/>
                        <a:t>城市天气记录</a:t>
                      </a:r>
                    </a:p>
                  </a:txBody>
                  <a:tcPr/>
                </a:tc>
                <a:tc>
                  <a:txBody>
                    <a:bodyPr/>
                    <a:lstStyle/>
                    <a:p>
                      <a:pPr algn="l"/>
                      <a:r>
                        <a:rPr lang="zh-CN" altLang="en-US" dirty="0"/>
                        <a:t>记录了各地每天的天气情况</a:t>
                      </a:r>
                    </a:p>
                  </a:txBody>
                  <a:tcPr/>
                </a:tc>
                <a:extLst>
                  <a:ext uri="{0D108BD9-81ED-4DB2-BD59-A6C34878D82A}">
                    <a16:rowId xmlns:a16="http://schemas.microsoft.com/office/drawing/2014/main" val="598089034"/>
                  </a:ext>
                </a:extLst>
              </a:tr>
              <a:tr h="354506">
                <a:tc>
                  <a:txBody>
                    <a:bodyPr/>
                    <a:lstStyle/>
                    <a:p>
                      <a:r>
                        <a:rPr lang="zh-CN" altLang="en-US" dirty="0"/>
                        <a:t>发货记录</a:t>
                      </a:r>
                    </a:p>
                  </a:txBody>
                  <a:tcPr/>
                </a:tc>
                <a:tc>
                  <a:txBody>
                    <a:bodyPr/>
                    <a:lstStyle/>
                    <a:p>
                      <a:pPr algn="l"/>
                      <a:r>
                        <a:rPr lang="zh-CN" altLang="en-US" dirty="0"/>
                        <a:t>记录了发货的相关信息</a:t>
                      </a:r>
                    </a:p>
                  </a:txBody>
                  <a:tcPr/>
                </a:tc>
                <a:extLst>
                  <a:ext uri="{0D108BD9-81ED-4DB2-BD59-A6C34878D82A}">
                    <a16:rowId xmlns:a16="http://schemas.microsoft.com/office/drawing/2014/main" val="107715056"/>
                  </a:ext>
                </a:extLst>
              </a:tr>
            </a:tbl>
          </a:graphicData>
        </a:graphic>
      </p:graphicFrame>
    </p:spTree>
    <p:extLst>
      <p:ext uri="{BB962C8B-B14F-4D97-AF65-F5344CB8AC3E}">
        <p14:creationId xmlns:p14="http://schemas.microsoft.com/office/powerpoint/2010/main" val="1208169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D81EE27-C99E-43D1-8A52-5487A162C8B5}"/>
              </a:ext>
            </a:extLst>
          </p:cNvPr>
          <p:cNvSpPr/>
          <p:nvPr/>
        </p:nvSpPr>
        <p:spPr>
          <a:xfrm>
            <a:off x="2217" y="159656"/>
            <a:ext cx="518483" cy="322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0B5C808A-F1A4-4015-8C99-D6B891ED35B0}"/>
              </a:ext>
            </a:extLst>
          </p:cNvPr>
          <p:cNvSpPr txBox="1"/>
          <p:nvPr/>
        </p:nvSpPr>
        <p:spPr>
          <a:xfrm>
            <a:off x="666750" y="164068"/>
            <a:ext cx="1130300" cy="369332"/>
          </a:xfrm>
          <a:prstGeom prst="rect">
            <a:avLst/>
          </a:prstGeom>
          <a:noFill/>
        </p:spPr>
        <p:txBody>
          <a:bodyPr wrap="square" rtlCol="0">
            <a:spAutoFit/>
          </a:bodyPr>
          <a:lstStyle/>
          <a:p>
            <a:r>
              <a:rPr lang="zh-CN" altLang="en-US" dirty="0">
                <a:solidFill>
                  <a:schemeClr val="accent5"/>
                </a:solidFill>
                <a:latin typeface="黑体" panose="02010609060101010101" pitchFamily="49" charset="-122"/>
                <a:ea typeface="黑体" panose="02010609060101010101" pitchFamily="49" charset="-122"/>
              </a:rPr>
              <a:t>数据分析</a:t>
            </a:r>
          </a:p>
        </p:txBody>
      </p:sp>
      <p:grpSp>
        <p:nvGrpSpPr>
          <p:cNvPr id="5" name="组 1">
            <a:extLst>
              <a:ext uri="{FF2B5EF4-FFF2-40B4-BE49-F238E27FC236}">
                <a16:creationId xmlns:a16="http://schemas.microsoft.com/office/drawing/2014/main" id="{A7C98B07-0097-4574-A0A0-194A3EB75AC3}"/>
              </a:ext>
            </a:extLst>
          </p:cNvPr>
          <p:cNvGrpSpPr/>
          <p:nvPr/>
        </p:nvGrpSpPr>
        <p:grpSpPr>
          <a:xfrm>
            <a:off x="4802459" y="724668"/>
            <a:ext cx="3750616" cy="2021580"/>
            <a:chOff x="0" y="0"/>
            <a:chExt cx="4227920" cy="2816744"/>
          </a:xfrm>
        </p:grpSpPr>
        <p:pic>
          <p:nvPicPr>
            <p:cNvPr id="6" name="图片 5">
              <a:extLst>
                <a:ext uri="{FF2B5EF4-FFF2-40B4-BE49-F238E27FC236}">
                  <a16:creationId xmlns:a16="http://schemas.microsoft.com/office/drawing/2014/main" id="{68341182-7589-486F-9839-92DE3D5ECC6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159635" cy="1439545"/>
            </a:xfrm>
            <a:prstGeom prst="rect">
              <a:avLst/>
            </a:prstGeom>
            <a:noFill/>
            <a:ln>
              <a:noFill/>
            </a:ln>
          </p:spPr>
        </p:pic>
        <p:pic>
          <p:nvPicPr>
            <p:cNvPr id="7" name="图片 6">
              <a:extLst>
                <a:ext uri="{FF2B5EF4-FFF2-40B4-BE49-F238E27FC236}">
                  <a16:creationId xmlns:a16="http://schemas.microsoft.com/office/drawing/2014/main" id="{53C9E48F-5D42-432D-BABF-22811D42D825}"/>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2068284" y="0"/>
              <a:ext cx="2159635" cy="1439545"/>
            </a:xfrm>
            <a:prstGeom prst="rect">
              <a:avLst/>
            </a:prstGeom>
            <a:noFill/>
            <a:ln>
              <a:noFill/>
            </a:ln>
          </p:spPr>
        </p:pic>
        <p:pic>
          <p:nvPicPr>
            <p:cNvPr id="8" name="图片 7">
              <a:extLst>
                <a:ext uri="{FF2B5EF4-FFF2-40B4-BE49-F238E27FC236}">
                  <a16:creationId xmlns:a16="http://schemas.microsoft.com/office/drawing/2014/main" id="{C0A38A34-3FD7-4A21-BC81-88C894ED1F0C}"/>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0" y="1377199"/>
              <a:ext cx="2159635" cy="1439545"/>
            </a:xfrm>
            <a:prstGeom prst="rect">
              <a:avLst/>
            </a:prstGeom>
            <a:noFill/>
            <a:ln>
              <a:noFill/>
            </a:ln>
          </p:spPr>
        </p:pic>
        <p:pic>
          <p:nvPicPr>
            <p:cNvPr id="9" name="图片 8">
              <a:extLst>
                <a:ext uri="{FF2B5EF4-FFF2-40B4-BE49-F238E27FC236}">
                  <a16:creationId xmlns:a16="http://schemas.microsoft.com/office/drawing/2014/main" id="{AB0CB7B2-B291-4175-AC34-37D4927EF6FF}"/>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2068285" y="1377198"/>
              <a:ext cx="2159635" cy="1439545"/>
            </a:xfrm>
            <a:prstGeom prst="rect">
              <a:avLst/>
            </a:prstGeom>
            <a:noFill/>
            <a:ln>
              <a:noFill/>
            </a:ln>
          </p:spPr>
        </p:pic>
      </p:grpSp>
      <p:grpSp>
        <p:nvGrpSpPr>
          <p:cNvPr id="10" name="组 1">
            <a:extLst>
              <a:ext uri="{FF2B5EF4-FFF2-40B4-BE49-F238E27FC236}">
                <a16:creationId xmlns:a16="http://schemas.microsoft.com/office/drawing/2014/main" id="{C9424004-49F2-4AD1-8CB6-A39E213366F4}"/>
              </a:ext>
            </a:extLst>
          </p:cNvPr>
          <p:cNvGrpSpPr/>
          <p:nvPr/>
        </p:nvGrpSpPr>
        <p:grpSpPr>
          <a:xfrm>
            <a:off x="890538" y="668587"/>
            <a:ext cx="3681462" cy="2088994"/>
            <a:chOff x="0" y="0"/>
            <a:chExt cx="4227919" cy="2816744"/>
          </a:xfrm>
        </p:grpSpPr>
        <p:pic>
          <p:nvPicPr>
            <p:cNvPr id="11" name="图片 10">
              <a:extLst>
                <a:ext uri="{FF2B5EF4-FFF2-40B4-BE49-F238E27FC236}">
                  <a16:creationId xmlns:a16="http://schemas.microsoft.com/office/drawing/2014/main" id="{3D4BB182-4B8B-4D8B-A96A-A2E0F6D27AD9}"/>
                </a:ext>
              </a:extLst>
            </p:cNvPr>
            <p:cNvPicPr/>
            <p:nvPr/>
          </p:nvPicPr>
          <p:blipFill>
            <a:blip r:embed="rId7">
              <a:extLst>
                <a:ext uri="{28A0092B-C50C-407E-A947-70E740481C1C}">
                  <a14:useLocalDpi xmlns:a14="http://schemas.microsoft.com/office/drawing/2010/main" val="0"/>
                </a:ext>
              </a:extLst>
            </a:blip>
            <a:srcRect/>
            <a:stretch>
              <a:fillRect/>
            </a:stretch>
          </p:blipFill>
          <p:spPr bwMode="auto">
            <a:xfrm>
              <a:off x="0" y="1"/>
              <a:ext cx="2159635" cy="1439545"/>
            </a:xfrm>
            <a:prstGeom prst="rect">
              <a:avLst/>
            </a:prstGeom>
            <a:noFill/>
            <a:ln>
              <a:noFill/>
            </a:ln>
          </p:spPr>
        </p:pic>
        <p:pic>
          <p:nvPicPr>
            <p:cNvPr id="12" name="图片 11">
              <a:extLst>
                <a:ext uri="{FF2B5EF4-FFF2-40B4-BE49-F238E27FC236}">
                  <a16:creationId xmlns:a16="http://schemas.microsoft.com/office/drawing/2014/main" id="{91C39980-F909-4AD0-9395-2E2C46D5291A}"/>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2068284" y="0"/>
              <a:ext cx="2159635" cy="1439545"/>
            </a:xfrm>
            <a:prstGeom prst="rect">
              <a:avLst/>
            </a:prstGeom>
            <a:noFill/>
            <a:ln>
              <a:noFill/>
            </a:ln>
          </p:spPr>
        </p:pic>
        <p:pic>
          <p:nvPicPr>
            <p:cNvPr id="13" name="图片 12">
              <a:extLst>
                <a:ext uri="{FF2B5EF4-FFF2-40B4-BE49-F238E27FC236}">
                  <a16:creationId xmlns:a16="http://schemas.microsoft.com/office/drawing/2014/main" id="{AE2C99F2-5E7F-4543-BAE0-BAAEAA2CF316}"/>
                </a:ext>
              </a:extLst>
            </p:cNvPr>
            <p:cNvPicPr/>
            <p:nvPr/>
          </p:nvPicPr>
          <p:blipFill>
            <a:blip r:embed="rId9">
              <a:extLst>
                <a:ext uri="{28A0092B-C50C-407E-A947-70E740481C1C}">
                  <a14:useLocalDpi xmlns:a14="http://schemas.microsoft.com/office/drawing/2010/main" val="0"/>
                </a:ext>
              </a:extLst>
            </a:blip>
            <a:srcRect/>
            <a:stretch>
              <a:fillRect/>
            </a:stretch>
          </p:blipFill>
          <p:spPr bwMode="auto">
            <a:xfrm>
              <a:off x="0" y="1377199"/>
              <a:ext cx="2159635" cy="1439545"/>
            </a:xfrm>
            <a:prstGeom prst="rect">
              <a:avLst/>
            </a:prstGeom>
            <a:noFill/>
            <a:ln>
              <a:noFill/>
            </a:ln>
          </p:spPr>
        </p:pic>
        <p:pic>
          <p:nvPicPr>
            <p:cNvPr id="14" name="图片 13">
              <a:extLst>
                <a:ext uri="{FF2B5EF4-FFF2-40B4-BE49-F238E27FC236}">
                  <a16:creationId xmlns:a16="http://schemas.microsoft.com/office/drawing/2014/main" id="{7A3D1320-B3C2-4892-89CA-D75DB04EE985}"/>
                </a:ext>
              </a:extLst>
            </p:cNvPr>
            <p:cNvPicPr/>
            <p:nvPr/>
          </p:nvPicPr>
          <p:blipFill>
            <a:blip r:embed="rId10">
              <a:extLst>
                <a:ext uri="{28A0092B-C50C-407E-A947-70E740481C1C}">
                  <a14:useLocalDpi xmlns:a14="http://schemas.microsoft.com/office/drawing/2010/main" val="0"/>
                </a:ext>
              </a:extLst>
            </a:blip>
            <a:srcRect/>
            <a:stretch>
              <a:fillRect/>
            </a:stretch>
          </p:blipFill>
          <p:spPr bwMode="auto">
            <a:xfrm>
              <a:off x="2068284" y="1377198"/>
              <a:ext cx="2159635" cy="1439545"/>
            </a:xfrm>
            <a:prstGeom prst="rect">
              <a:avLst/>
            </a:prstGeom>
            <a:noFill/>
            <a:ln>
              <a:noFill/>
            </a:ln>
          </p:spPr>
        </p:pic>
      </p:grpSp>
      <p:sp>
        <p:nvSpPr>
          <p:cNvPr id="15" name="矩形 14">
            <a:extLst>
              <a:ext uri="{FF2B5EF4-FFF2-40B4-BE49-F238E27FC236}">
                <a16:creationId xmlns:a16="http://schemas.microsoft.com/office/drawing/2014/main" id="{24378A18-D4D4-4F54-B92E-4785CCD6089D}"/>
              </a:ext>
            </a:extLst>
          </p:cNvPr>
          <p:cNvSpPr/>
          <p:nvPr/>
        </p:nvSpPr>
        <p:spPr>
          <a:xfrm>
            <a:off x="1085473" y="3134498"/>
            <a:ext cx="7467602" cy="1296637"/>
          </a:xfrm>
          <a:prstGeom prst="rect">
            <a:avLst/>
          </a:prstGeom>
        </p:spPr>
        <p:txBody>
          <a:bodyPr wrap="square">
            <a:spAutoFit/>
          </a:bodyPr>
          <a:lstStyle/>
          <a:p>
            <a:pPr marL="342900" lvl="0" indent="-342900" algn="just">
              <a:lnSpc>
                <a:spcPct val="110000"/>
              </a:lnSpc>
              <a:spcAft>
                <a:spcPts val="0"/>
              </a:spcAft>
              <a:buFont typeface="Wingdings" panose="05000000000000000000" pitchFamily="2" charset="2"/>
              <a:buChar char="Ø"/>
            </a:pPr>
            <a:r>
              <a:rPr lang="zh-CN" altLang="zh-CN" kern="100" dirty="0">
                <a:latin typeface="+mn-ea"/>
                <a:cs typeface="Times New Roman" panose="02020603050405020304" pitchFamily="18" charset="0"/>
              </a:rPr>
              <a:t>不同</a:t>
            </a:r>
            <a:r>
              <a:rPr lang="zh-CN" altLang="en-US" kern="100" dirty="0">
                <a:latin typeface="+mn-ea"/>
                <a:cs typeface="Times New Roman" panose="02020603050405020304" pitchFamily="18" charset="0"/>
              </a:rPr>
              <a:t>地区</a:t>
            </a:r>
            <a:r>
              <a:rPr lang="zh-CN" altLang="zh-CN" kern="100" dirty="0">
                <a:latin typeface="+mn-ea"/>
                <a:cs typeface="Times New Roman" panose="02020603050405020304" pitchFamily="18" charset="0"/>
              </a:rPr>
              <a:t>均呈现出一致的</a:t>
            </a:r>
            <a:r>
              <a:rPr lang="zh-CN" altLang="en-US" kern="100" dirty="0">
                <a:latin typeface="+mn-ea"/>
                <a:cs typeface="Times New Roman" panose="02020603050405020304" pitchFamily="18" charset="0"/>
              </a:rPr>
              <a:t>数据</a:t>
            </a:r>
            <a:r>
              <a:rPr lang="zh-CN" altLang="zh-CN" kern="100" dirty="0">
                <a:latin typeface="+mn-ea"/>
                <a:cs typeface="Times New Roman" panose="02020603050405020304" pitchFamily="18" charset="0"/>
              </a:rPr>
              <a:t>变化规律</a:t>
            </a:r>
          </a:p>
          <a:p>
            <a:pPr marL="342900" lvl="0" indent="-342900" algn="just">
              <a:lnSpc>
                <a:spcPct val="110000"/>
              </a:lnSpc>
              <a:spcAft>
                <a:spcPts val="0"/>
              </a:spcAft>
              <a:buFont typeface="Wingdings" panose="05000000000000000000" pitchFamily="2" charset="2"/>
              <a:buChar char="Ø"/>
            </a:pPr>
            <a:r>
              <a:rPr lang="zh-CN" altLang="zh-CN" kern="100" dirty="0">
                <a:latin typeface="+mn-ea"/>
                <a:cs typeface="Times New Roman" panose="02020603050405020304" pitchFamily="18" charset="0"/>
              </a:rPr>
              <a:t>周期性</a:t>
            </a:r>
            <a:r>
              <a:rPr lang="en-US" altLang="zh-CN" kern="100" dirty="0">
                <a:latin typeface="+mn-ea"/>
                <a:cs typeface="Times New Roman" panose="02020603050405020304" pitchFamily="18" charset="0"/>
              </a:rPr>
              <a:t>-</a:t>
            </a:r>
            <a:r>
              <a:rPr lang="en-US" altLang="zh-CN" kern="100" dirty="0">
                <a:solidFill>
                  <a:srgbClr val="FF0000"/>
                </a:solidFill>
                <a:latin typeface="+mn-ea"/>
                <a:cs typeface="Times New Roman" panose="02020603050405020304" pitchFamily="18" charset="0"/>
              </a:rPr>
              <a:t>7</a:t>
            </a:r>
            <a:r>
              <a:rPr lang="zh-CN" altLang="en-US" kern="100" dirty="0">
                <a:solidFill>
                  <a:srgbClr val="FF0000"/>
                </a:solidFill>
                <a:latin typeface="+mn-ea"/>
                <a:cs typeface="Times New Roman" panose="02020603050405020304" pitchFamily="18" charset="0"/>
              </a:rPr>
              <a:t>天</a:t>
            </a:r>
            <a:endParaRPr lang="en-US" altLang="zh-CN" kern="100" dirty="0">
              <a:solidFill>
                <a:srgbClr val="FF0000"/>
              </a:solidFill>
              <a:latin typeface="+mn-ea"/>
              <a:cs typeface="Times New Roman" panose="02020603050405020304" pitchFamily="18" charset="0"/>
            </a:endParaRPr>
          </a:p>
          <a:p>
            <a:pPr marL="342900" lvl="0" indent="-342900" algn="just">
              <a:lnSpc>
                <a:spcPct val="110000"/>
              </a:lnSpc>
              <a:spcAft>
                <a:spcPts val="0"/>
              </a:spcAft>
              <a:buFont typeface="Wingdings" panose="05000000000000000000" pitchFamily="2" charset="2"/>
              <a:buChar char="Ø"/>
            </a:pPr>
            <a:r>
              <a:rPr lang="zh-CN" altLang="en-US" kern="100" dirty="0">
                <a:latin typeface="+mn-ea"/>
                <a:cs typeface="Times New Roman" panose="02020603050405020304" pitchFamily="18" charset="0"/>
              </a:rPr>
              <a:t>节假日影响</a:t>
            </a:r>
            <a:endParaRPr lang="en-US" altLang="zh-CN" kern="100" dirty="0">
              <a:latin typeface="+mn-ea"/>
              <a:cs typeface="Times New Roman" panose="02020603050405020304" pitchFamily="18" charset="0"/>
            </a:endParaRPr>
          </a:p>
          <a:p>
            <a:pPr marL="342900" lvl="0" indent="-342900" algn="just">
              <a:lnSpc>
                <a:spcPct val="110000"/>
              </a:lnSpc>
              <a:spcAft>
                <a:spcPts val="0"/>
              </a:spcAft>
              <a:buFont typeface="Wingdings" panose="05000000000000000000" pitchFamily="2" charset="2"/>
              <a:buChar char="Ø"/>
            </a:pPr>
            <a:r>
              <a:rPr lang="zh-CN" altLang="zh-CN" kern="100" dirty="0">
                <a:latin typeface="+mn-ea"/>
                <a:cs typeface="Times New Roman" panose="02020603050405020304" pitchFamily="18" charset="0"/>
              </a:rPr>
              <a:t>数据存在缺失</a:t>
            </a:r>
          </a:p>
        </p:txBody>
      </p:sp>
    </p:spTree>
    <p:extLst>
      <p:ext uri="{BB962C8B-B14F-4D97-AF65-F5344CB8AC3E}">
        <p14:creationId xmlns:p14="http://schemas.microsoft.com/office/powerpoint/2010/main" val="3744570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ED81EE27-C99E-43D1-8A52-5487A162C8B5}"/>
              </a:ext>
            </a:extLst>
          </p:cNvPr>
          <p:cNvSpPr/>
          <p:nvPr/>
        </p:nvSpPr>
        <p:spPr>
          <a:xfrm>
            <a:off x="2217" y="159656"/>
            <a:ext cx="518483" cy="3229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0B5C808A-F1A4-4015-8C99-D6B891ED35B0}"/>
              </a:ext>
            </a:extLst>
          </p:cNvPr>
          <p:cNvSpPr txBox="1"/>
          <p:nvPr/>
        </p:nvSpPr>
        <p:spPr>
          <a:xfrm>
            <a:off x="666750" y="164068"/>
            <a:ext cx="1130300" cy="369332"/>
          </a:xfrm>
          <a:prstGeom prst="rect">
            <a:avLst/>
          </a:prstGeom>
          <a:noFill/>
        </p:spPr>
        <p:txBody>
          <a:bodyPr wrap="square" rtlCol="0">
            <a:spAutoFit/>
          </a:bodyPr>
          <a:lstStyle/>
          <a:p>
            <a:r>
              <a:rPr lang="zh-CN" altLang="en-US" dirty="0">
                <a:solidFill>
                  <a:schemeClr val="accent5"/>
                </a:solidFill>
                <a:latin typeface="黑体" panose="02010609060101010101" pitchFamily="49" charset="-122"/>
                <a:ea typeface="黑体" panose="02010609060101010101" pitchFamily="49" charset="-122"/>
              </a:rPr>
              <a:t>方案思路</a:t>
            </a:r>
          </a:p>
        </p:txBody>
      </p:sp>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B2C92254-15D7-4775-88DD-C7B651CA8683}"/>
                  </a:ext>
                </a:extLst>
              </p:cNvPr>
              <p:cNvSpPr txBox="1"/>
              <p:nvPr/>
            </p:nvSpPr>
            <p:spPr>
              <a:xfrm>
                <a:off x="520700" y="788065"/>
                <a:ext cx="8461375" cy="3303533"/>
              </a:xfrm>
              <a:prstGeom prst="rect">
                <a:avLst/>
              </a:prstGeom>
              <a:noFill/>
            </p:spPr>
            <p:txBody>
              <a:bodyPr wrap="square" rtlCol="0">
                <a:spAutoFit/>
              </a:bodyPr>
              <a:lstStyle/>
              <a:p>
                <a:pPr marL="285750" indent="-285750">
                  <a:lnSpc>
                    <a:spcPct val="110000"/>
                  </a:lnSpc>
                  <a:buFont typeface="Wingdings" panose="05000000000000000000" pitchFamily="2" charset="2"/>
                  <a:buChar char="Ø"/>
                </a:pPr>
                <a:r>
                  <a:rPr lang="zh-CN" altLang="en-US" b="1" dirty="0"/>
                  <a:t>挑战问题</a:t>
                </a:r>
                <a:endParaRPr lang="en-US" altLang="zh-CN" b="1" dirty="0"/>
              </a:p>
              <a:p>
                <a:pPr marL="540000" lvl="1" indent="-216000">
                  <a:lnSpc>
                    <a:spcPct val="110000"/>
                  </a:lnSpc>
                  <a:buFont typeface="Arial" panose="020B0604020202020204" pitchFamily="34" charset="0"/>
                  <a:buChar char="•"/>
                </a:pPr>
                <a:r>
                  <a:rPr lang="zh-CN" altLang="en-US" dirty="0"/>
                  <a:t>多源、多类型混杂数据特征挖掘</a:t>
                </a:r>
                <a:endParaRPr lang="en-US" altLang="zh-CN" dirty="0"/>
              </a:p>
              <a:p>
                <a:pPr marL="540000" lvl="1" indent="-216000">
                  <a:lnSpc>
                    <a:spcPct val="110000"/>
                  </a:lnSpc>
                  <a:buFont typeface="Arial" panose="020B0604020202020204" pitchFamily="34" charset="0"/>
                  <a:buChar char="•"/>
                </a:pPr>
                <a:r>
                  <a:rPr lang="zh-CN" altLang="en-US" dirty="0"/>
                  <a:t>影响因素和预测值深度关联方法</a:t>
                </a:r>
                <a:endParaRPr lang="en-US" altLang="zh-CN" dirty="0"/>
              </a:p>
              <a:p>
                <a:pPr lvl="1">
                  <a:lnSpc>
                    <a:spcPct val="110000"/>
                  </a:lnSpc>
                </a:pPr>
                <a:endParaRPr lang="en-US" altLang="zh-CN" dirty="0"/>
              </a:p>
              <a:p>
                <a:pPr lvl="1">
                  <a:lnSpc>
                    <a:spcPct val="110000"/>
                  </a:lnSpc>
                </a:pPr>
                <a:endParaRPr lang="en-US" altLang="zh-CN" b="1" dirty="0"/>
              </a:p>
              <a:p>
                <a:pPr marL="285750" indent="-285750">
                  <a:lnSpc>
                    <a:spcPct val="110000"/>
                  </a:lnSpc>
                  <a:buFont typeface="Wingdings" panose="05000000000000000000" pitchFamily="2" charset="2"/>
                  <a:buChar char="Ø"/>
                </a:pPr>
                <a:r>
                  <a:rPr lang="zh-CN" altLang="en-US" b="1" dirty="0"/>
                  <a:t>解题思路</a:t>
                </a:r>
                <a:endParaRPr lang="en-US" altLang="zh-CN" b="1" dirty="0"/>
              </a:p>
              <a:p>
                <a:pPr marL="540000" lvl="1" indent="-216000">
                  <a:lnSpc>
                    <a:spcPct val="110000"/>
                  </a:lnSpc>
                  <a:buFont typeface="Arial" panose="020B0604020202020204" pitchFamily="34" charset="0"/>
                  <a:buChar char="•"/>
                </a:pPr>
                <a:r>
                  <a:rPr lang="zh-CN" altLang="en-US" dirty="0"/>
                  <a:t>基本思路</a:t>
                </a:r>
                <a:endParaRPr lang="en-US" altLang="zh-CN" dirty="0"/>
              </a:p>
              <a:p>
                <a:pPr lvl="1">
                  <a:lnSpc>
                    <a:spcPct val="110000"/>
                  </a:lnSpc>
                </a:pPr>
                <a:r>
                  <a:rPr lang="en-US" altLang="zh-CN" dirty="0">
                    <a:solidFill>
                      <a:srgbClr val="FF0000"/>
                    </a:solidFill>
                  </a:rPr>
                  <a:t>  </a:t>
                </a:r>
                <a:r>
                  <a:rPr lang="zh-CN" altLang="en-US" dirty="0">
                    <a:solidFill>
                      <a:srgbClr val="FF0000"/>
                    </a:solidFill>
                  </a:rPr>
                  <a:t>预测值</a:t>
                </a:r>
                <a:r>
                  <a:rPr lang="en-US" altLang="zh-CN" dirty="0">
                    <a:solidFill>
                      <a:srgbClr val="FF0000"/>
                    </a:solidFill>
                  </a:rPr>
                  <a:t>=</a:t>
                </a:r>
                <a:r>
                  <a:rPr lang="zh-CN" altLang="en-US" dirty="0">
                    <a:solidFill>
                      <a:srgbClr val="FF0000"/>
                    </a:solidFill>
                  </a:rPr>
                  <a:t>周期</a:t>
                </a:r>
                <a:r>
                  <a:rPr lang="en-US" altLang="zh-CN" dirty="0">
                    <a:solidFill>
                      <a:srgbClr val="FF0000"/>
                    </a:solidFill>
                  </a:rPr>
                  <a:t>+</a:t>
                </a:r>
                <a:r>
                  <a:rPr lang="zh-CN" altLang="en-US" dirty="0">
                    <a:solidFill>
                      <a:srgbClr val="FF0000"/>
                    </a:solidFill>
                  </a:rPr>
                  <a:t>天气</a:t>
                </a:r>
                <a:r>
                  <a:rPr lang="en-US" altLang="zh-CN" dirty="0">
                    <a:solidFill>
                      <a:srgbClr val="FF0000"/>
                    </a:solidFill>
                  </a:rPr>
                  <a:t>+Base</a:t>
                </a:r>
              </a:p>
              <a:p>
                <a:pPr lvl="1">
                  <a:lnSpc>
                    <a:spcPts val="1060"/>
                  </a:lnSpc>
                </a:pPr>
                <a:endParaRPr lang="en-US" altLang="zh-CN" dirty="0"/>
              </a:p>
              <a:p>
                <a:pPr lvl="1">
                  <a:lnSpc>
                    <a:spcPct val="110000"/>
                  </a:lnSpc>
                </a:pPr>
                <a:r>
                  <a:rPr lang="zh-CN" altLang="en-US" dirty="0">
                    <a:solidFill>
                      <a:schemeClr val="tx1"/>
                    </a:solidFill>
                  </a:rPr>
                  <a:t>  </a:t>
                </a:r>
                <a14:m>
                  <m:oMath xmlns:m="http://schemas.openxmlformats.org/officeDocument/2006/math">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𝑦</m:t>
                        </m:r>
                      </m:e>
                      <m:sub>
                        <m:r>
                          <a:rPr lang="zh-CN" altLang="en-US" i="1">
                            <a:solidFill>
                              <a:schemeClr val="tx1"/>
                            </a:solidFill>
                            <a:latin typeface="Cambria Math" panose="02040503050406030204" pitchFamily="18" charset="0"/>
                          </a:rPr>
                          <m:t>𝑖</m:t>
                        </m:r>
                      </m:sub>
                    </m:sSub>
                    <m:r>
                      <a:rPr lang="zh-CN" altLang="en-US">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d>
                          <m:dPr>
                            <m:endChr m:val=""/>
                            <m:ctrlPr>
                              <a:rPr lang="zh-CN" altLang="en-US" i="1">
                                <a:solidFill>
                                  <a:schemeClr val="tx1"/>
                                </a:solidFill>
                                <a:latin typeface="Cambria Math" panose="02040503050406030204" pitchFamily="18" charset="0"/>
                              </a:rPr>
                            </m:ctrlPr>
                          </m:dPr>
                          <m:e>
                            <m:r>
                              <a:rPr lang="zh-CN" altLang="en-US" i="1">
                                <a:solidFill>
                                  <a:schemeClr val="tx1"/>
                                </a:solidFill>
                                <a:latin typeface="Cambria Math" panose="02040503050406030204" pitchFamily="18" charset="0"/>
                              </a:rPr>
                              <m:t>𝑢</m:t>
                            </m:r>
                          </m:e>
                        </m:d>
                      </m:e>
                      <m:sub>
                        <m:r>
                          <a:rPr lang="zh-CN" altLang="en-US" i="1">
                            <a:solidFill>
                              <a:schemeClr val="tx1"/>
                            </a:solidFill>
                            <a:latin typeface="Cambria Math" panose="02040503050406030204" pitchFamily="18" charset="0"/>
                          </a:rPr>
                          <m:t>𝑖</m:t>
                        </m:r>
                      </m:sub>
                    </m:sSub>
                    <m:r>
                      <a:rPr lang="zh-CN" altLang="en-US">
                        <a:solidFill>
                          <a:schemeClr val="tx1"/>
                        </a:solidFill>
                        <a:latin typeface="Cambria Math" panose="02040503050406030204" pitchFamily="18" charset="0"/>
                      </a:rPr>
                      <m:t>+</m:t>
                    </m:r>
                    <m:sSub>
                      <m:sSubPr>
                        <m:ctrlPr>
                          <a:rPr lang="zh-CN" altLang="en-US" i="1">
                            <a:solidFill>
                              <a:schemeClr val="tx1"/>
                            </a:solidFill>
                            <a:latin typeface="Cambria Math" panose="02040503050406030204" pitchFamily="18" charset="0"/>
                          </a:rPr>
                        </m:ctrlPr>
                      </m:sSubPr>
                      <m:e>
                        <m:r>
                          <a:rPr lang="zh-CN" altLang="en-US" i="1">
                            <a:solidFill>
                              <a:schemeClr val="tx1"/>
                            </a:solidFill>
                            <a:latin typeface="Cambria Math" panose="02040503050406030204" pitchFamily="18" charset="0"/>
                          </a:rPr>
                          <m:t>𝑤</m:t>
                        </m:r>
                      </m:e>
                      <m:sub>
                        <m:r>
                          <a:rPr lang="zh-CN" altLang="en-US" i="1">
                            <a:solidFill>
                              <a:schemeClr val="tx1"/>
                            </a:solidFill>
                            <a:latin typeface="Cambria Math" panose="02040503050406030204" pitchFamily="18" charset="0"/>
                          </a:rPr>
                          <m:t>𝑖</m:t>
                        </m:r>
                      </m:sub>
                    </m:sSub>
                    <m:r>
                      <a:rPr lang="zh-CN" altLang="en-US">
                        <a:solidFill>
                          <a:schemeClr val="tx1"/>
                        </a:solidFill>
                        <a:latin typeface="Cambria Math" panose="02040503050406030204" pitchFamily="18" charset="0"/>
                      </a:rPr>
                      <m:t>)∗</m:t>
                    </m:r>
                    <m:r>
                      <a:rPr lang="zh-CN" altLang="en-US" i="1">
                        <a:solidFill>
                          <a:schemeClr val="tx1"/>
                        </a:solidFill>
                        <a:latin typeface="Cambria Math" panose="02040503050406030204" pitchFamily="18" charset="0"/>
                      </a:rPr>
                      <m:t>𝑏𝑎𝑠𝑒</m:t>
                    </m:r>
                    <m:r>
                      <a:rPr lang="zh-CN" altLang="en-US">
                        <a:solidFill>
                          <a:schemeClr val="tx1"/>
                        </a:solidFill>
                        <a:latin typeface="Cambria Math" panose="02040503050406030204" pitchFamily="18" charset="0"/>
                      </a:rPr>
                      <m:t>,   </m:t>
                    </m:r>
                    <m:r>
                      <a:rPr lang="zh-CN" altLang="en-US" i="1">
                        <a:solidFill>
                          <a:schemeClr val="tx1"/>
                        </a:solidFill>
                        <a:latin typeface="Cambria Math" panose="02040503050406030204" pitchFamily="18" charset="0"/>
                      </a:rPr>
                      <m:t>𝑖</m:t>
                    </m:r>
                    <m:r>
                      <a:rPr lang="zh-CN" altLang="en-US">
                        <a:solidFill>
                          <a:schemeClr val="tx1"/>
                        </a:solidFill>
                        <a:latin typeface="Cambria Math" panose="02040503050406030204" pitchFamily="18" charset="0"/>
                      </a:rPr>
                      <m:t>=1,2,3,4,5,6</m:t>
                    </m:r>
                    <m:r>
                      <a:rPr lang="en-US" altLang="zh-CN" b="0" i="0" smtClean="0">
                        <a:solidFill>
                          <a:schemeClr val="tx1"/>
                        </a:solidFill>
                        <a:latin typeface="Cambria Math" charset="0"/>
                      </a:rPr>
                      <m:t>,</m:t>
                    </m:r>
                    <m:r>
                      <a:rPr lang="zh-CN" altLang="en-US">
                        <a:solidFill>
                          <a:schemeClr val="tx1"/>
                        </a:solidFill>
                        <a:latin typeface="Cambria Math" panose="02040503050406030204" pitchFamily="18" charset="0"/>
                      </a:rPr>
                      <m:t>7</m:t>
                    </m:r>
                  </m:oMath>
                </a14:m>
                <a:endParaRPr lang="en-US" altLang="zh-CN" dirty="0">
                  <a:solidFill>
                    <a:schemeClr val="tx1"/>
                  </a:solidFill>
                </a:endParaRPr>
              </a:p>
              <a:p>
                <a:pPr>
                  <a:lnSpc>
                    <a:spcPct val="110000"/>
                  </a:lnSpc>
                </a:pPr>
                <a:endParaRPr lang="en-US" altLang="zh-CN" dirty="0"/>
              </a:p>
            </p:txBody>
          </p:sp>
        </mc:Choice>
        <mc:Fallback xmlns="">
          <p:sp>
            <p:nvSpPr>
              <p:cNvPr id="5" name="文本框 4">
                <a:extLst>
                  <a:ext uri="{FF2B5EF4-FFF2-40B4-BE49-F238E27FC236}">
                    <a16:creationId xmlns:a16="http://schemas.microsoft.com/office/drawing/2014/main" id="{B2C92254-15D7-4775-88DD-C7B651CA8683}"/>
                  </a:ext>
                </a:extLst>
              </p:cNvPr>
              <p:cNvSpPr txBox="1">
                <a:spLocks noRot="1" noChangeAspect="1" noMove="1" noResize="1" noEditPoints="1" noAdjustHandles="1" noChangeArrowheads="1" noChangeShapeType="1" noTextEdit="1"/>
              </p:cNvSpPr>
              <p:nvPr/>
            </p:nvSpPr>
            <p:spPr>
              <a:xfrm>
                <a:off x="520700" y="788065"/>
                <a:ext cx="8461375" cy="3303533"/>
              </a:xfrm>
              <a:prstGeom prst="rect">
                <a:avLst/>
              </a:prstGeom>
              <a:blipFill>
                <a:blip r:embed="rId3"/>
                <a:stretch>
                  <a:fillRect l="-432" t="-554" b="-9963"/>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1C50972A-810A-442B-9E05-BFFF5BB458B7}"/>
              </a:ext>
            </a:extLst>
          </p:cNvPr>
          <p:cNvPicPr>
            <a:picLocks noChangeAspect="1"/>
          </p:cNvPicPr>
          <p:nvPr/>
        </p:nvPicPr>
        <p:blipFill>
          <a:blip r:embed="rId4"/>
          <a:stretch>
            <a:fillRect/>
          </a:stretch>
        </p:blipFill>
        <p:spPr>
          <a:xfrm>
            <a:off x="5666316" y="533400"/>
            <a:ext cx="1799771" cy="1348091"/>
          </a:xfrm>
          <a:prstGeom prst="rect">
            <a:avLst/>
          </a:prstGeom>
        </p:spPr>
      </p:pic>
      <p:pic>
        <p:nvPicPr>
          <p:cNvPr id="6" name="图片 5">
            <a:extLst>
              <a:ext uri="{FF2B5EF4-FFF2-40B4-BE49-F238E27FC236}">
                <a16:creationId xmlns:a16="http://schemas.microsoft.com/office/drawing/2014/main" id="{08852D11-98A7-4625-BEBA-2CE6CB8AFD67}"/>
              </a:ext>
            </a:extLst>
          </p:cNvPr>
          <p:cNvPicPr>
            <a:picLocks noChangeAspect="1"/>
          </p:cNvPicPr>
          <p:nvPr/>
        </p:nvPicPr>
        <p:blipFill>
          <a:blip r:embed="rId5"/>
          <a:stretch>
            <a:fillRect/>
          </a:stretch>
        </p:blipFill>
        <p:spPr>
          <a:xfrm>
            <a:off x="5666316" y="2439831"/>
            <a:ext cx="1920994" cy="1197239"/>
          </a:xfrm>
          <a:prstGeom prst="rect">
            <a:avLst/>
          </a:prstGeom>
        </p:spPr>
      </p:pic>
    </p:spTree>
    <p:extLst>
      <p:ext uri="{BB962C8B-B14F-4D97-AF65-F5344CB8AC3E}">
        <p14:creationId xmlns:p14="http://schemas.microsoft.com/office/powerpoint/2010/main" val="6281454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_TYPE" val="#NeiR#"/>
  <p:tag name="MH_NUMBER" val="4"/>
  <p:tag name="MH_CATEGORY" val="#BingLLB#"/>
  <p:tag name="MH_LAYOUT" val="SubTitle"/>
  <p:tag name="MH" val="20161022203400"/>
  <p:tag name="MH_LIBRARY" val="GRAPHIC"/>
</p:tagLst>
</file>

<file path=ppt/tags/tag10.xml><?xml version="1.0" encoding="utf-8"?>
<p:tagLst xmlns:a="http://schemas.openxmlformats.org/drawingml/2006/main" xmlns:r="http://schemas.openxmlformats.org/officeDocument/2006/relationships" xmlns:p="http://schemas.openxmlformats.org/presentationml/2006/main">
  <p:tag name="MH" val="20161022203400"/>
  <p:tag name="MH_LIBRARY" val="GRAPHIC"/>
  <p:tag name="MH_TYPE" val="Other"/>
  <p:tag name="MH_ORDER" val="4"/>
</p:tagLst>
</file>

<file path=ppt/tags/tag11.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Text"/>
  <p:tag name="MH_ORDER" val="1"/>
</p:tagLst>
</file>

<file path=ppt/tags/tag12.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Text"/>
  <p:tag name="MH_ORDER" val="2"/>
</p:tagLst>
</file>

<file path=ppt/tags/tag13.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Text"/>
  <p:tag name="MH_ORDER" val="3"/>
</p:tagLst>
</file>

<file path=ppt/tags/tag14.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Text"/>
  <p:tag name="MH_ORDER" val="3"/>
</p:tagLst>
</file>

<file path=ppt/tags/tag2.xml><?xml version="1.0" encoding="utf-8"?>
<p:tagLst xmlns:a="http://schemas.openxmlformats.org/drawingml/2006/main" xmlns:r="http://schemas.openxmlformats.org/officeDocument/2006/relationships" xmlns:p="http://schemas.openxmlformats.org/presentationml/2006/main">
  <p:tag name="MH" val="20161022203400"/>
  <p:tag name="MH_LIBRARY" val="GRAPHIC"/>
  <p:tag name="MH_TYPE" val="Other"/>
  <p:tag name="MH_ORDER" val="4"/>
</p:tagLst>
</file>

<file path=ppt/tags/tag3.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4.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5.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Text"/>
  <p:tag name="MH_ORDER" val="3"/>
</p:tagLst>
</file>

<file path=ppt/tags/tag6.xml><?xml version="1.0" encoding="utf-8"?>
<p:tagLst xmlns:a="http://schemas.openxmlformats.org/drawingml/2006/main" xmlns:r="http://schemas.openxmlformats.org/officeDocument/2006/relationships" xmlns:p="http://schemas.openxmlformats.org/presentationml/2006/main">
  <p:tag name="MH" val="20161022192605"/>
  <p:tag name="MH_LIBRARY" val="GRAPHIC"/>
  <p:tag name="MH_TYPE" val="Text"/>
  <p:tag name="MH_ORDER" val="3"/>
</p:tagLst>
</file>

<file path=ppt/tags/tag7.xml><?xml version="1.0" encoding="utf-8"?>
<p:tagLst xmlns:a="http://schemas.openxmlformats.org/drawingml/2006/main" xmlns:r="http://schemas.openxmlformats.org/officeDocument/2006/relationships" xmlns:p="http://schemas.openxmlformats.org/presentationml/2006/main">
  <p:tag name="MH" val="20161022203400"/>
  <p:tag name="MH_LIBRARY" val="GRAPHIC"/>
  <p:tag name="MH_TYPE" val="Other"/>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1022203400"/>
  <p:tag name="MH_LIBRARY" val="GRAPHIC"/>
  <p:tag name="MH_TYPE" val="Other"/>
  <p:tag name="MH_ORDER" val="2"/>
</p:tagLst>
</file>

<file path=ppt/tags/tag9.xml><?xml version="1.0" encoding="utf-8"?>
<p:tagLst xmlns:a="http://schemas.openxmlformats.org/drawingml/2006/main" xmlns:r="http://schemas.openxmlformats.org/officeDocument/2006/relationships" xmlns:p="http://schemas.openxmlformats.org/presentationml/2006/main">
  <p:tag name="MH" val="20161022203400"/>
  <p:tag name="MH_LIBRARY" val="GRAPHIC"/>
  <p:tag name="MH_TYPE" val="Other"/>
  <p:tag name="MH_ORDER" val="3"/>
</p:tagLst>
</file>

<file path=ppt/theme/theme1.xml><?xml version="1.0" encoding="utf-8"?>
<a:theme xmlns:a="http://schemas.openxmlformats.org/drawingml/2006/main" name="Office 主题​​">
  <a:themeElements>
    <a:clrScheme name="自定义 1002">
      <a:dk1>
        <a:sysClr val="windowText" lastClr="000000"/>
      </a:dk1>
      <a:lt1>
        <a:sysClr val="window" lastClr="CCE8CF"/>
      </a:lt1>
      <a:dk2>
        <a:srgbClr val="1F497D"/>
      </a:dk2>
      <a:lt2>
        <a:srgbClr val="EEECE1"/>
      </a:lt2>
      <a:accent1>
        <a:srgbClr val="C41D25"/>
      </a:accent1>
      <a:accent2>
        <a:srgbClr val="BFBFBF"/>
      </a:accent2>
      <a:accent3>
        <a:srgbClr val="C41D25"/>
      </a:accent3>
      <a:accent4>
        <a:srgbClr val="BFBFBF"/>
      </a:accent4>
      <a:accent5>
        <a:srgbClr val="C41D25"/>
      </a:accent5>
      <a:accent6>
        <a:srgbClr val="BFBFBF"/>
      </a:accent6>
      <a:hlink>
        <a:srgbClr val="0000FF"/>
      </a:hlink>
      <a:folHlink>
        <a:srgbClr val="800080"/>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3635</TotalTime>
  <Words>1923</Words>
  <Application>Microsoft Office PowerPoint</Application>
  <PresentationFormat>自定义</PresentationFormat>
  <Paragraphs>279</Paragraphs>
  <Slides>21</Slides>
  <Notes>21</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21</vt:i4>
      </vt:variant>
    </vt:vector>
  </HeadingPairs>
  <TitlesOfParts>
    <vt:vector size="33" baseType="lpstr">
      <vt:lpstr>等线</vt:lpstr>
      <vt:lpstr>等线 Light</vt:lpstr>
      <vt:lpstr>黑体</vt:lpstr>
      <vt:lpstr>宋体</vt:lpstr>
      <vt:lpstr>微软雅黑</vt:lpstr>
      <vt:lpstr>Arial</vt:lpstr>
      <vt:lpstr>Calibri</vt:lpstr>
      <vt:lpstr>Calibri Light</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张 寒青</cp:lastModifiedBy>
  <cp:revision>532</cp:revision>
  <dcterms:created xsi:type="dcterms:W3CDTF">2017-08-05T02:10:48Z</dcterms:created>
  <dcterms:modified xsi:type="dcterms:W3CDTF">2018-09-05T02:36:01Z</dcterms:modified>
</cp:coreProperties>
</file>